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256" r:id="rId5"/>
    <p:sldId id="257" r:id="rId6"/>
    <p:sldId id="263" r:id="rId7"/>
    <p:sldId id="258" r:id="rId8"/>
    <p:sldId id="259" r:id="rId9"/>
    <p:sldId id="260" r:id="rId10"/>
    <p:sldId id="261" r:id="rId11"/>
    <p:sldId id="265" r:id="rId12"/>
    <p:sldId id="266" r:id="rId13"/>
    <p:sldId id="267" r:id="rId14"/>
    <p:sldId id="268" r:id="rId15"/>
    <p:sldId id="269" r:id="rId16"/>
    <p:sldId id="271" r:id="rId17"/>
    <p:sldId id="272" r:id="rId18"/>
    <p:sldId id="273" r:id="rId19"/>
    <p:sldId id="280" r:id="rId20"/>
    <p:sldId id="278" r:id="rId21"/>
    <p:sldId id="279" r:id="rId22"/>
    <p:sldId id="282" r:id="rId23"/>
    <p:sldId id="283" r:id="rId24"/>
    <p:sldId id="284" r:id="rId25"/>
    <p:sldId id="285" r:id="rId26"/>
    <p:sldId id="274" r:id="rId2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D21144-1BA3-44D7-8FD4-69EC08E2153C}" v="136" dt="2020-03-29T11:17:57.4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346" autoAdjust="0"/>
  </p:normalViewPr>
  <p:slideViewPr>
    <p:cSldViewPr snapToGrid="0">
      <p:cViewPr varScale="1">
        <p:scale>
          <a:sx n="64" d="100"/>
          <a:sy n="64" d="100"/>
        </p:scale>
        <p:origin x="142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 Raedts" userId="8ef9fd56-3364-4036-a042-a46379d4a34a" providerId="ADAL" clId="{8CD21144-1BA3-44D7-8FD4-69EC08E2153C}"/>
    <pc:docChg chg="custSel delSld modSld">
      <pc:chgData name="Leon Raedts" userId="8ef9fd56-3364-4036-a042-a46379d4a34a" providerId="ADAL" clId="{8CD21144-1BA3-44D7-8FD4-69EC08E2153C}" dt="2020-03-29T11:17:57.491" v="3374" actId="20577"/>
      <pc:docMkLst>
        <pc:docMk/>
      </pc:docMkLst>
      <pc:sldChg chg="modNotesTx">
        <pc:chgData name="Leon Raedts" userId="8ef9fd56-3364-4036-a042-a46379d4a34a" providerId="ADAL" clId="{8CD21144-1BA3-44D7-8FD4-69EC08E2153C}" dt="2020-03-20T11:07:42.654" v="215" actId="20577"/>
        <pc:sldMkLst>
          <pc:docMk/>
          <pc:sldMk cId="2824890666" sldId="256"/>
        </pc:sldMkLst>
      </pc:sldChg>
      <pc:sldChg chg="modSp modNotesTx">
        <pc:chgData name="Leon Raedts" userId="8ef9fd56-3364-4036-a042-a46379d4a34a" providerId="ADAL" clId="{8CD21144-1BA3-44D7-8FD4-69EC08E2153C}" dt="2020-03-20T11:08:58.651" v="283" actId="20577"/>
        <pc:sldMkLst>
          <pc:docMk/>
          <pc:sldMk cId="2225889825" sldId="257"/>
        </pc:sldMkLst>
        <pc:spChg chg="mod">
          <ac:chgData name="Leon Raedts" userId="8ef9fd56-3364-4036-a042-a46379d4a34a" providerId="ADAL" clId="{8CD21144-1BA3-44D7-8FD4-69EC08E2153C}" dt="2020-03-20T11:08:29.836" v="221" actId="20577"/>
          <ac:spMkLst>
            <pc:docMk/>
            <pc:sldMk cId="2225889825" sldId="257"/>
            <ac:spMk id="3" creationId="{00000000-0000-0000-0000-000000000000}"/>
          </ac:spMkLst>
        </pc:spChg>
      </pc:sldChg>
      <pc:sldChg chg="modSp modNotesTx">
        <pc:chgData name="Leon Raedts" userId="8ef9fd56-3364-4036-a042-a46379d4a34a" providerId="ADAL" clId="{8CD21144-1BA3-44D7-8FD4-69EC08E2153C}" dt="2020-03-20T12:30:40.432" v="860" actId="20577"/>
        <pc:sldMkLst>
          <pc:docMk/>
          <pc:sldMk cId="1211869239" sldId="258"/>
        </pc:sldMkLst>
        <pc:spChg chg="mod">
          <ac:chgData name="Leon Raedts" userId="8ef9fd56-3364-4036-a042-a46379d4a34a" providerId="ADAL" clId="{8CD21144-1BA3-44D7-8FD4-69EC08E2153C}" dt="2020-03-20T11:12:11.371" v="341" actId="6549"/>
          <ac:spMkLst>
            <pc:docMk/>
            <pc:sldMk cId="1211869239" sldId="258"/>
            <ac:spMk id="3" creationId="{00000000-0000-0000-0000-000000000000}"/>
          </ac:spMkLst>
        </pc:spChg>
      </pc:sldChg>
      <pc:sldChg chg="modNotesTx">
        <pc:chgData name="Leon Raedts" userId="8ef9fd56-3364-4036-a042-a46379d4a34a" providerId="ADAL" clId="{8CD21144-1BA3-44D7-8FD4-69EC08E2153C}" dt="2020-03-20T12:33:31.674" v="1077" actId="20577"/>
        <pc:sldMkLst>
          <pc:docMk/>
          <pc:sldMk cId="752046680" sldId="259"/>
        </pc:sldMkLst>
      </pc:sldChg>
      <pc:sldChg chg="modNotesTx">
        <pc:chgData name="Leon Raedts" userId="8ef9fd56-3364-4036-a042-a46379d4a34a" providerId="ADAL" clId="{8CD21144-1BA3-44D7-8FD4-69EC08E2153C}" dt="2020-03-20T12:41:27.205" v="1500" actId="20577"/>
        <pc:sldMkLst>
          <pc:docMk/>
          <pc:sldMk cId="1239022372" sldId="260"/>
        </pc:sldMkLst>
      </pc:sldChg>
      <pc:sldChg chg="modSp modNotesTx">
        <pc:chgData name="Leon Raedts" userId="8ef9fd56-3364-4036-a042-a46379d4a34a" providerId="ADAL" clId="{8CD21144-1BA3-44D7-8FD4-69EC08E2153C}" dt="2020-03-20T11:15:46.725" v="549" actId="20577"/>
        <pc:sldMkLst>
          <pc:docMk/>
          <pc:sldMk cId="3909334946" sldId="263"/>
        </pc:sldMkLst>
        <pc:spChg chg="mod">
          <ac:chgData name="Leon Raedts" userId="8ef9fd56-3364-4036-a042-a46379d4a34a" providerId="ADAL" clId="{8CD21144-1BA3-44D7-8FD4-69EC08E2153C}" dt="2020-03-20T11:10:07.615" v="301" actId="20577"/>
          <ac:spMkLst>
            <pc:docMk/>
            <pc:sldMk cId="3909334946" sldId="263"/>
            <ac:spMk id="3" creationId="{00000000-0000-0000-0000-000000000000}"/>
          </ac:spMkLst>
        </pc:spChg>
      </pc:sldChg>
      <pc:sldChg chg="modNotesTx">
        <pc:chgData name="Leon Raedts" userId="8ef9fd56-3364-4036-a042-a46379d4a34a" providerId="ADAL" clId="{8CD21144-1BA3-44D7-8FD4-69EC08E2153C}" dt="2020-03-20T12:42:29.850" v="1542" actId="20577"/>
        <pc:sldMkLst>
          <pc:docMk/>
          <pc:sldMk cId="4267806203" sldId="265"/>
        </pc:sldMkLst>
      </pc:sldChg>
      <pc:sldChg chg="modSp modNotesTx">
        <pc:chgData name="Leon Raedts" userId="8ef9fd56-3364-4036-a042-a46379d4a34a" providerId="ADAL" clId="{8CD21144-1BA3-44D7-8FD4-69EC08E2153C}" dt="2020-03-20T12:45:03.083" v="1758" actId="6549"/>
        <pc:sldMkLst>
          <pc:docMk/>
          <pc:sldMk cId="2945875238" sldId="267"/>
        </pc:sldMkLst>
        <pc:spChg chg="mod">
          <ac:chgData name="Leon Raedts" userId="8ef9fd56-3364-4036-a042-a46379d4a34a" providerId="ADAL" clId="{8CD21144-1BA3-44D7-8FD4-69EC08E2153C}" dt="2020-03-20T12:45:03.083" v="1758" actId="6549"/>
          <ac:spMkLst>
            <pc:docMk/>
            <pc:sldMk cId="2945875238" sldId="267"/>
            <ac:spMk id="3" creationId="{00000000-0000-0000-0000-000000000000}"/>
          </ac:spMkLst>
        </pc:spChg>
      </pc:sldChg>
      <pc:sldChg chg="modNotesTx">
        <pc:chgData name="Leon Raedts" userId="8ef9fd56-3364-4036-a042-a46379d4a34a" providerId="ADAL" clId="{8CD21144-1BA3-44D7-8FD4-69EC08E2153C}" dt="2020-03-20T12:50:44.596" v="2367" actId="20577"/>
        <pc:sldMkLst>
          <pc:docMk/>
          <pc:sldMk cId="1057940153" sldId="268"/>
        </pc:sldMkLst>
      </pc:sldChg>
      <pc:sldChg chg="modSp modNotesTx">
        <pc:chgData name="Leon Raedts" userId="8ef9fd56-3364-4036-a042-a46379d4a34a" providerId="ADAL" clId="{8CD21144-1BA3-44D7-8FD4-69EC08E2153C}" dt="2020-03-20T12:55:24.241" v="2903" actId="20577"/>
        <pc:sldMkLst>
          <pc:docMk/>
          <pc:sldMk cId="1802577180" sldId="269"/>
        </pc:sldMkLst>
        <pc:spChg chg="mod">
          <ac:chgData name="Leon Raedts" userId="8ef9fd56-3364-4036-a042-a46379d4a34a" providerId="ADAL" clId="{8CD21144-1BA3-44D7-8FD4-69EC08E2153C}" dt="2020-03-20T12:53:42.007" v="2662" actId="20577"/>
          <ac:spMkLst>
            <pc:docMk/>
            <pc:sldMk cId="1802577180" sldId="269"/>
            <ac:spMk id="3" creationId="{00000000-0000-0000-0000-000000000000}"/>
          </ac:spMkLst>
        </pc:spChg>
      </pc:sldChg>
      <pc:sldChg chg="del">
        <pc:chgData name="Leon Raedts" userId="8ef9fd56-3364-4036-a042-a46379d4a34a" providerId="ADAL" clId="{8CD21144-1BA3-44D7-8FD4-69EC08E2153C}" dt="2020-03-20T12:58:24.069" v="2906" actId="47"/>
        <pc:sldMkLst>
          <pc:docMk/>
          <pc:sldMk cId="2922602565" sldId="270"/>
        </pc:sldMkLst>
      </pc:sldChg>
      <pc:sldChg chg="modSp modNotesTx">
        <pc:chgData name="Leon Raedts" userId="8ef9fd56-3364-4036-a042-a46379d4a34a" providerId="ADAL" clId="{8CD21144-1BA3-44D7-8FD4-69EC08E2153C}" dt="2020-03-20T13:01:08.456" v="3007" actId="20577"/>
        <pc:sldMkLst>
          <pc:docMk/>
          <pc:sldMk cId="927476261" sldId="271"/>
        </pc:sldMkLst>
        <pc:spChg chg="mod">
          <ac:chgData name="Leon Raedts" userId="8ef9fd56-3364-4036-a042-a46379d4a34a" providerId="ADAL" clId="{8CD21144-1BA3-44D7-8FD4-69EC08E2153C}" dt="2020-03-20T13:01:08.456" v="3007" actId="20577"/>
          <ac:spMkLst>
            <pc:docMk/>
            <pc:sldMk cId="927476261" sldId="271"/>
            <ac:spMk id="3" creationId="{00000000-0000-0000-0000-000000000000}"/>
          </ac:spMkLst>
        </pc:spChg>
      </pc:sldChg>
      <pc:sldChg chg="modSp modNotesTx">
        <pc:chgData name="Leon Raedts" userId="8ef9fd56-3364-4036-a042-a46379d4a34a" providerId="ADAL" clId="{8CD21144-1BA3-44D7-8FD4-69EC08E2153C}" dt="2020-03-20T13:03:21.722" v="3105" actId="20577"/>
        <pc:sldMkLst>
          <pc:docMk/>
          <pc:sldMk cId="2212766846" sldId="272"/>
        </pc:sldMkLst>
        <pc:spChg chg="mod">
          <ac:chgData name="Leon Raedts" userId="8ef9fd56-3364-4036-a042-a46379d4a34a" providerId="ADAL" clId="{8CD21144-1BA3-44D7-8FD4-69EC08E2153C}" dt="2020-03-20T13:03:21.722" v="3105" actId="20577"/>
          <ac:spMkLst>
            <pc:docMk/>
            <pc:sldMk cId="2212766846" sldId="272"/>
            <ac:spMk id="3" creationId="{00000000-0000-0000-0000-000000000000}"/>
          </ac:spMkLst>
        </pc:spChg>
      </pc:sldChg>
      <pc:sldChg chg="modSp modNotesTx">
        <pc:chgData name="Leon Raedts" userId="8ef9fd56-3364-4036-a042-a46379d4a34a" providerId="ADAL" clId="{8CD21144-1BA3-44D7-8FD4-69EC08E2153C}" dt="2020-03-20T13:05:50.531" v="3219" actId="20577"/>
        <pc:sldMkLst>
          <pc:docMk/>
          <pc:sldMk cId="3495211513" sldId="273"/>
        </pc:sldMkLst>
        <pc:spChg chg="mod">
          <ac:chgData name="Leon Raedts" userId="8ef9fd56-3364-4036-a042-a46379d4a34a" providerId="ADAL" clId="{8CD21144-1BA3-44D7-8FD4-69EC08E2153C}" dt="2020-03-20T13:02:48.799" v="3094" actId="20577"/>
          <ac:spMkLst>
            <pc:docMk/>
            <pc:sldMk cId="3495211513" sldId="273"/>
            <ac:spMk id="3" creationId="{00000000-0000-0000-0000-000000000000}"/>
          </ac:spMkLst>
        </pc:spChg>
      </pc:sldChg>
      <pc:sldChg chg="modSp modNotesTx">
        <pc:chgData name="Leon Raedts" userId="8ef9fd56-3364-4036-a042-a46379d4a34a" providerId="ADAL" clId="{8CD21144-1BA3-44D7-8FD4-69EC08E2153C}" dt="2020-03-29T11:17:57.491" v="3374" actId="20577"/>
        <pc:sldMkLst>
          <pc:docMk/>
          <pc:sldMk cId="3212915260" sldId="278"/>
        </pc:sldMkLst>
        <pc:spChg chg="mod">
          <ac:chgData name="Leon Raedts" userId="8ef9fd56-3364-4036-a042-a46379d4a34a" providerId="ADAL" clId="{8CD21144-1BA3-44D7-8FD4-69EC08E2153C}" dt="2020-03-29T11:17:57.491" v="3374" actId="20577"/>
          <ac:spMkLst>
            <pc:docMk/>
            <pc:sldMk cId="3212915260" sldId="278"/>
            <ac:spMk id="3" creationId="{00000000-0000-0000-0000-000000000000}"/>
          </ac:spMkLst>
        </pc:spChg>
      </pc:sldChg>
      <pc:sldChg chg="modSp">
        <pc:chgData name="Leon Raedts" userId="8ef9fd56-3364-4036-a042-a46379d4a34a" providerId="ADAL" clId="{8CD21144-1BA3-44D7-8FD4-69EC08E2153C}" dt="2020-03-29T11:15:54.631" v="3370" actId="20577"/>
        <pc:sldMkLst>
          <pc:docMk/>
          <pc:sldMk cId="1127339051" sldId="279"/>
        </pc:sldMkLst>
        <pc:spChg chg="mod">
          <ac:chgData name="Leon Raedts" userId="8ef9fd56-3364-4036-a042-a46379d4a34a" providerId="ADAL" clId="{8CD21144-1BA3-44D7-8FD4-69EC08E2153C}" dt="2020-03-29T11:15:54.631" v="3370" actId="20577"/>
          <ac:spMkLst>
            <pc:docMk/>
            <pc:sldMk cId="1127339051" sldId="279"/>
            <ac:spMk id="3" creationId="{00000000-0000-0000-0000-000000000000}"/>
          </ac:spMkLst>
        </pc:spChg>
      </pc:sldChg>
      <pc:sldChg chg="modNotesTx">
        <pc:chgData name="Leon Raedts" userId="8ef9fd56-3364-4036-a042-a46379d4a34a" providerId="ADAL" clId="{8CD21144-1BA3-44D7-8FD4-69EC08E2153C}" dt="2020-03-20T13:06:09.461" v="3246" actId="20577"/>
        <pc:sldMkLst>
          <pc:docMk/>
          <pc:sldMk cId="2071827336" sldId="280"/>
        </pc:sldMkLst>
      </pc:sldChg>
      <pc:sldChg chg="modSp modNotesTx">
        <pc:chgData name="Leon Raedts" userId="8ef9fd56-3364-4036-a042-a46379d4a34a" providerId="ADAL" clId="{8CD21144-1BA3-44D7-8FD4-69EC08E2153C}" dt="2020-03-29T10:48:13.760" v="3359" actId="20577"/>
        <pc:sldMkLst>
          <pc:docMk/>
          <pc:sldMk cId="1170533097" sldId="282"/>
        </pc:sldMkLst>
        <pc:spChg chg="mod">
          <ac:chgData name="Leon Raedts" userId="8ef9fd56-3364-4036-a042-a46379d4a34a" providerId="ADAL" clId="{8CD21144-1BA3-44D7-8FD4-69EC08E2153C}" dt="2020-03-29T10:48:13.760" v="3359" actId="20577"/>
          <ac:spMkLst>
            <pc:docMk/>
            <pc:sldMk cId="1170533097" sldId="282"/>
            <ac:spMk id="3" creationId="{00000000-0000-0000-0000-000000000000}"/>
          </ac:spMkLst>
        </pc:spChg>
      </pc:sldChg>
      <pc:sldChg chg="modSp">
        <pc:chgData name="Leon Raedts" userId="8ef9fd56-3364-4036-a042-a46379d4a34a" providerId="ADAL" clId="{8CD21144-1BA3-44D7-8FD4-69EC08E2153C}" dt="2020-03-29T11:15:02.277" v="3363" actId="20577"/>
        <pc:sldMkLst>
          <pc:docMk/>
          <pc:sldMk cId="29158262" sldId="284"/>
        </pc:sldMkLst>
        <pc:spChg chg="mod">
          <ac:chgData name="Leon Raedts" userId="8ef9fd56-3364-4036-a042-a46379d4a34a" providerId="ADAL" clId="{8CD21144-1BA3-44D7-8FD4-69EC08E2153C}" dt="2020-03-29T11:15:02.277" v="3363" actId="20577"/>
          <ac:spMkLst>
            <pc:docMk/>
            <pc:sldMk cId="29158262" sldId="284"/>
            <ac:spMk id="3" creationId="{00000000-0000-0000-0000-000000000000}"/>
          </ac:spMkLst>
        </pc:spChg>
      </pc:sldChg>
      <pc:sldChg chg="modSp">
        <pc:chgData name="Leon Raedts" userId="8ef9fd56-3364-4036-a042-a46379d4a34a" providerId="ADAL" clId="{8CD21144-1BA3-44D7-8FD4-69EC08E2153C}" dt="2020-03-20T11:06:10.816" v="86" actId="20577"/>
        <pc:sldMkLst>
          <pc:docMk/>
          <pc:sldMk cId="2508635940" sldId="285"/>
        </pc:sldMkLst>
        <pc:spChg chg="mod">
          <ac:chgData name="Leon Raedts" userId="8ef9fd56-3364-4036-a042-a46379d4a34a" providerId="ADAL" clId="{8CD21144-1BA3-44D7-8FD4-69EC08E2153C}" dt="2020-03-20T11:06:10.816" v="86" actId="20577"/>
          <ac:spMkLst>
            <pc:docMk/>
            <pc:sldMk cId="2508635940" sldId="28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300285-81C6-4F8B-824D-DBCDF992CCB2}" type="datetimeFigureOut">
              <a:rPr lang="nl-NL" smtClean="0"/>
              <a:t>29-3-2020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6F1F6-BBDB-4F66-BDAD-CB83964769F1}" type="slidenum">
              <a:rPr lang="nl-NL" smtClean="0"/>
              <a:t>‹nr.›</a:t>
            </a:fld>
            <a:endParaRPr lang="nl-NL"/>
          </a:p>
        </p:txBody>
      </p:sp>
    </p:spTree>
    <p:extLst>
      <p:ext uri="{BB962C8B-B14F-4D97-AF65-F5344CB8AC3E}">
        <p14:creationId xmlns:p14="http://schemas.microsoft.com/office/powerpoint/2010/main" val="2140119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Nu we de voerbehoefte van het varken gehad hebben, gaan we het nu hebben over de voerbehoefte van het varken.</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a:t>
            </a:fld>
            <a:endParaRPr lang="nl-NL"/>
          </a:p>
        </p:txBody>
      </p:sp>
    </p:spTree>
    <p:extLst>
      <p:ext uri="{BB962C8B-B14F-4D97-AF65-F5344CB8AC3E}">
        <p14:creationId xmlns:p14="http://schemas.microsoft.com/office/powerpoint/2010/main" val="1745329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jong dier neemt meer voer op dan een ouder dier</a:t>
            </a:r>
          </a:p>
          <a:p>
            <a:r>
              <a:rPr lang="nl-NL" dirty="0"/>
              <a:t>Een dier wat kort in de lactatie zit en meer melk geeft, heeft meer voer nodig dan een dier dat bijna droog moet.</a:t>
            </a:r>
          </a:p>
          <a:p>
            <a:r>
              <a:rPr lang="nl-NL" dirty="0"/>
              <a:t>Gemengd voer leidt tot een beter voeropname dan alles apart voeren</a:t>
            </a:r>
          </a:p>
          <a:p>
            <a:r>
              <a:rPr lang="nl-NL" dirty="0"/>
              <a:t>Een te hoog vetgehalte in het voer zorgt voor een lagere opname</a:t>
            </a:r>
          </a:p>
          <a:p>
            <a:r>
              <a:rPr lang="nl-NL" dirty="0"/>
              <a:t>Heb je groter voerverliezen dan zul je ook meer voer aan moeten bieden</a:t>
            </a:r>
          </a:p>
          <a:p>
            <a:endParaRPr lang="nl-NL" dirty="0"/>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12</a:t>
            </a:fld>
            <a:endParaRPr lang="nl-NL"/>
          </a:p>
        </p:txBody>
      </p:sp>
    </p:spTree>
    <p:extLst>
      <p:ext uri="{BB962C8B-B14F-4D97-AF65-F5344CB8AC3E}">
        <p14:creationId xmlns:p14="http://schemas.microsoft.com/office/powerpoint/2010/main" val="578261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Spreekt voor zich.</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13</a:t>
            </a:fld>
            <a:endParaRPr lang="nl-NL"/>
          </a:p>
        </p:txBody>
      </p:sp>
    </p:spTree>
    <p:extLst>
      <p:ext uri="{BB962C8B-B14F-4D97-AF65-F5344CB8AC3E}">
        <p14:creationId xmlns:p14="http://schemas.microsoft.com/office/powerpoint/2010/main" val="1877753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formule hoef je niet van buiten te leren, maar je moet er wel mee kunnen rekenen.</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14</a:t>
            </a:fld>
            <a:endParaRPr lang="nl-NL"/>
          </a:p>
        </p:txBody>
      </p:sp>
    </p:spTree>
    <p:extLst>
      <p:ext uri="{BB962C8B-B14F-4D97-AF65-F5344CB8AC3E}">
        <p14:creationId xmlns:p14="http://schemas.microsoft.com/office/powerpoint/2010/main" val="3008941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Probeer dit rekensommetje is na te rekenen op je rekenmachine. Zorg er wel voor dat je haakjes goed staan.</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15</a:t>
            </a:fld>
            <a:endParaRPr lang="nl-NL"/>
          </a:p>
        </p:txBody>
      </p:sp>
    </p:spTree>
    <p:extLst>
      <p:ext uri="{BB962C8B-B14F-4D97-AF65-F5344CB8AC3E}">
        <p14:creationId xmlns:p14="http://schemas.microsoft.com/office/powerpoint/2010/main" val="1087639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Reken ook deze eens na.</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16</a:t>
            </a:fld>
            <a:endParaRPr lang="nl-NL"/>
          </a:p>
        </p:txBody>
      </p:sp>
    </p:spTree>
    <p:extLst>
      <p:ext uri="{BB962C8B-B14F-4D97-AF65-F5344CB8AC3E}">
        <p14:creationId xmlns:p14="http://schemas.microsoft.com/office/powerpoint/2010/main" val="2987842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voedernormenboekje staat op wikiwijs.</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17</a:t>
            </a:fld>
            <a:endParaRPr lang="nl-NL"/>
          </a:p>
        </p:txBody>
      </p:sp>
    </p:spTree>
    <p:extLst>
      <p:ext uri="{BB962C8B-B14F-4D97-AF65-F5344CB8AC3E}">
        <p14:creationId xmlns:p14="http://schemas.microsoft.com/office/powerpoint/2010/main" val="1350551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Loop deze berekening goed na.</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19</a:t>
            </a:fld>
            <a:endParaRPr lang="nl-NL"/>
          </a:p>
        </p:txBody>
      </p:sp>
    </p:spTree>
    <p:extLst>
      <p:ext uri="{BB962C8B-B14F-4D97-AF65-F5344CB8AC3E}">
        <p14:creationId xmlns:p14="http://schemas.microsoft.com/office/powerpoint/2010/main" val="2049385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volgende begrippen komen we in de loop van deze PP tegen.</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2</a:t>
            </a:fld>
            <a:endParaRPr lang="nl-NL"/>
          </a:p>
        </p:txBody>
      </p:sp>
    </p:spTree>
    <p:extLst>
      <p:ext uri="{BB962C8B-B14F-4D97-AF65-F5344CB8AC3E}">
        <p14:creationId xmlns:p14="http://schemas.microsoft.com/office/powerpoint/2010/main" val="3123618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Dus als we willen weten hoeveel energie er in een voedermiddel zit kijken we naar de hoeveelheid VEM in dat voer.</a:t>
            </a:r>
          </a:p>
          <a:p>
            <a:r>
              <a:rPr lang="nl-NL" dirty="0"/>
              <a:t>Ook de behoefte van een koe aan energie wordt uitgedrukt in VEM.</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3</a:t>
            </a:fld>
            <a:endParaRPr lang="nl-NL"/>
          </a:p>
        </p:txBody>
      </p:sp>
    </p:spTree>
    <p:extLst>
      <p:ext uri="{BB962C8B-B14F-4D97-AF65-F5344CB8AC3E}">
        <p14:creationId xmlns:p14="http://schemas.microsoft.com/office/powerpoint/2010/main" val="3180619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Als we willen kijken naar hoeveel verteerbaarheid eiwit in een rantsoen zit, kijken we naar het kengetal DVE. Dit staat voor Darm Verteerbaar eiwit. Dit is het totaal van het eiwit wat in de pens verteerd is en het eiwit dat in de darmen verteerd is. </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4</a:t>
            </a:fld>
            <a:endParaRPr lang="nl-NL"/>
          </a:p>
        </p:txBody>
      </p:sp>
    </p:spTree>
    <p:extLst>
      <p:ext uri="{BB962C8B-B14F-4D97-AF65-F5344CB8AC3E}">
        <p14:creationId xmlns:p14="http://schemas.microsoft.com/office/powerpoint/2010/main" val="2903969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FOS is dat gedeelte van de </a:t>
            </a:r>
            <a:r>
              <a:rPr lang="nl-NL" dirty="0" err="1"/>
              <a:t>orgaische</a:t>
            </a:r>
            <a:r>
              <a:rPr lang="nl-NL" dirty="0"/>
              <a:t> stof wat alleen in de pens wordt afgebroken en VOS is het totaal van de organische stof dat afgebroken wordt: dus in de pens en in de darmen bij elkaar.</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5</a:t>
            </a:fld>
            <a:endParaRPr lang="nl-NL"/>
          </a:p>
        </p:txBody>
      </p:sp>
    </p:spTree>
    <p:extLst>
      <p:ext uri="{BB962C8B-B14F-4D97-AF65-F5344CB8AC3E}">
        <p14:creationId xmlns:p14="http://schemas.microsoft.com/office/powerpoint/2010/main" val="2388073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een te hoge OEB (positieve) kan niet al het eiwit in de pens benut worden. Hierdoor stijgt het ureumgetal (er gaat eiwit verloren). Bij te lage OEB had er meer eiwit afgebroken kunnen worden in de pens dan dat er gebeurt. </a:t>
            </a:r>
          </a:p>
          <a:p>
            <a:r>
              <a:rPr lang="nl-NL" dirty="0"/>
              <a:t>Als er een goede balans is tussen FOS (energie die nodig is om onbestendig eiwit af te breken) en het onbestendige eiwit is de benutting optimaal.</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6</a:t>
            </a:fld>
            <a:endParaRPr lang="nl-NL"/>
          </a:p>
        </p:txBody>
      </p:sp>
    </p:spTree>
    <p:extLst>
      <p:ext uri="{BB962C8B-B14F-4D97-AF65-F5344CB8AC3E}">
        <p14:creationId xmlns:p14="http://schemas.microsoft.com/office/powerpoint/2010/main" val="1503374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MPR staat voor melk productie registratie.</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8</a:t>
            </a:fld>
            <a:endParaRPr lang="nl-NL"/>
          </a:p>
        </p:txBody>
      </p:sp>
    </p:spTree>
    <p:extLst>
      <p:ext uri="{BB962C8B-B14F-4D97-AF65-F5344CB8AC3E}">
        <p14:creationId xmlns:p14="http://schemas.microsoft.com/office/powerpoint/2010/main" val="887466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Als je krachtvoer geeft aan koeien, kunnen koeien minder ruwvoer opnemen. Hier zijn formules voor.</a:t>
            </a:r>
          </a:p>
          <a:p>
            <a:r>
              <a:rPr lang="nl-NL" dirty="0"/>
              <a:t>Uit je bedrijfseconomisch rapport kun je terugvinden  hoeveel krachtvoer jij gevoerd hebt.</a:t>
            </a:r>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10</a:t>
            </a:fld>
            <a:endParaRPr lang="nl-NL"/>
          </a:p>
        </p:txBody>
      </p:sp>
    </p:spTree>
    <p:extLst>
      <p:ext uri="{BB962C8B-B14F-4D97-AF65-F5344CB8AC3E}">
        <p14:creationId xmlns:p14="http://schemas.microsoft.com/office/powerpoint/2010/main" val="2406982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ene kg melk is de andere niet. Voor dikkere melk heb je meer voer nodig dan voor dunnere melk. Daarom moet je de geproduceerde melk altijd omrekenen naar gestandaardiseerde melk, de zogenaamde meetmelk. </a:t>
            </a:r>
          </a:p>
          <a:p>
            <a:endParaRPr lang="nl-NL" dirty="0"/>
          </a:p>
          <a:p>
            <a:r>
              <a:rPr lang="nl-NL" dirty="0"/>
              <a:t>De hoeveelheid ruwvoer dat opgenomen wordt, hangt af van de kwaliteit. Des te beter die is, des te meer er opgenomen wordt.</a:t>
            </a:r>
          </a:p>
          <a:p>
            <a:endParaRPr lang="nl-NL" dirty="0"/>
          </a:p>
          <a:p>
            <a:r>
              <a:rPr lang="nl-NL" dirty="0"/>
              <a:t>Voer je meer krachtvoer, dan kun je door de eerder genoemde verdringing minder ruwvoer voeren.</a:t>
            </a:r>
          </a:p>
          <a:p>
            <a:endParaRPr lang="nl-NL" dirty="0"/>
          </a:p>
          <a:p>
            <a:r>
              <a:rPr lang="nl-NL" dirty="0"/>
              <a:t>Het aantal melkkoeien plus droge koeien+ jongvee bepaalt uiteindelijk hoeveel ruwvoer je in totaal nodig hebt.</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6A46F1F6-BBDB-4F66-BDAD-CB83964769F1}" type="slidenum">
              <a:rPr lang="nl-NL" smtClean="0"/>
              <a:t>11</a:t>
            </a:fld>
            <a:endParaRPr lang="nl-NL"/>
          </a:p>
        </p:txBody>
      </p:sp>
    </p:spTree>
    <p:extLst>
      <p:ext uri="{BB962C8B-B14F-4D97-AF65-F5344CB8AC3E}">
        <p14:creationId xmlns:p14="http://schemas.microsoft.com/office/powerpoint/2010/main" val="43377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2422765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262293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r">
              <a:defRPr sz="2800" b="1">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2085567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4122060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819101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518248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3495705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384951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2532277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AC6A2B9-9E9E-4DB9-AB77-94BBDA0F0C77}" type="datetimeFigureOut">
              <a:rPr lang="nl-NL" smtClean="0"/>
              <a:t>29-3-2020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CD455E6B-CB63-4EBE-9BE2-B49E22910222}" type="slidenum">
              <a:rPr lang="nl-NL" smtClean="0"/>
              <a:t>‹nr.›</a:t>
            </a:fld>
            <a:endParaRPr lang="nl-NL"/>
          </a:p>
        </p:txBody>
      </p:sp>
    </p:spTree>
    <p:extLst>
      <p:ext uri="{BB962C8B-B14F-4D97-AF65-F5344CB8AC3E}">
        <p14:creationId xmlns:p14="http://schemas.microsoft.com/office/powerpoint/2010/main" val="3768376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6A2B9-9E9E-4DB9-AB77-94BBDA0F0C77}" type="datetimeFigureOut">
              <a:rPr lang="nl-NL" smtClean="0"/>
              <a:t>29-3-2020</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55E6B-CB63-4EBE-9BE2-B49E22910222}" type="slidenum">
              <a:rPr lang="nl-NL" smtClean="0"/>
              <a:t>‹nr.›</a:t>
            </a:fld>
            <a:endParaRPr lang="nl-NL"/>
          </a:p>
        </p:txBody>
      </p:sp>
      <p:pic>
        <p:nvPicPr>
          <p:cNvPr id="8" name="Afbeelding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686"/>
            <a:ext cx="12192000" cy="6856629"/>
          </a:xfrm>
          <a:prstGeom prst="rect">
            <a:avLst/>
          </a:prstGeom>
        </p:spPr>
      </p:pic>
    </p:spTree>
    <p:extLst>
      <p:ext uri="{BB962C8B-B14F-4D97-AF65-F5344CB8AC3E}">
        <p14:creationId xmlns:p14="http://schemas.microsoft.com/office/powerpoint/2010/main" val="1404836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j_3QagzXZk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yLBccbSYsc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89166" y="150882"/>
            <a:ext cx="10363200" cy="1470025"/>
          </a:xfrm>
        </p:spPr>
        <p:txBody>
          <a:bodyPr>
            <a:normAutofit/>
          </a:bodyPr>
          <a:lstStyle/>
          <a:p>
            <a:pPr algn="r"/>
            <a:r>
              <a:rPr lang="nl-NL" sz="4000" dirty="0"/>
              <a:t>Voerbehoefte melkvee</a:t>
            </a:r>
          </a:p>
        </p:txBody>
      </p:sp>
      <p:sp>
        <p:nvSpPr>
          <p:cNvPr id="3" name="Ondertitel 2"/>
          <p:cNvSpPr>
            <a:spLocks noGrp="1"/>
          </p:cNvSpPr>
          <p:nvPr>
            <p:ph type="subTitle" idx="1"/>
          </p:nvPr>
        </p:nvSpPr>
        <p:spPr>
          <a:xfrm>
            <a:off x="3317966" y="1147992"/>
            <a:ext cx="8534400" cy="1752600"/>
          </a:xfrm>
        </p:spPr>
        <p:txBody>
          <a:bodyPr>
            <a:normAutofit/>
          </a:bodyPr>
          <a:lstStyle/>
          <a:p>
            <a:pPr algn="r"/>
            <a:r>
              <a:rPr lang="nl-NL" sz="2800" dirty="0"/>
              <a:t>VE31/VE41</a:t>
            </a: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100" y="885894"/>
            <a:ext cx="7587869" cy="535577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824890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Krachtvoergift</a:t>
            </a:r>
          </a:p>
        </p:txBody>
      </p:sp>
      <p:sp>
        <p:nvSpPr>
          <p:cNvPr id="3" name="Tijdelijke aanduiding voor inhoud 2"/>
          <p:cNvSpPr>
            <a:spLocks noGrp="1"/>
          </p:cNvSpPr>
          <p:nvPr>
            <p:ph idx="1"/>
          </p:nvPr>
        </p:nvSpPr>
        <p:spPr/>
        <p:txBody>
          <a:bodyPr/>
          <a:lstStyle/>
          <a:p>
            <a:r>
              <a:rPr lang="nl-NL" dirty="0"/>
              <a:t>Meer krachtvoer = minder ruwvoer (verdringing)</a:t>
            </a:r>
          </a:p>
          <a:p>
            <a:r>
              <a:rPr lang="nl-NL" dirty="0"/>
              <a:t>Gebruik cijfers uit bedrijfseconomisch rapport</a:t>
            </a:r>
          </a:p>
          <a:p>
            <a:endParaRPr lang="nl-NL" dirty="0"/>
          </a:p>
        </p:txBody>
      </p:sp>
    </p:spTree>
    <p:extLst>
      <p:ext uri="{BB962C8B-B14F-4D97-AF65-F5344CB8AC3E}">
        <p14:creationId xmlns:p14="http://schemas.microsoft.com/office/powerpoint/2010/main" val="2945875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Uiteindelijk droge </a:t>
            </a:r>
            <a:r>
              <a:rPr lang="nl-NL" dirty="0" err="1"/>
              <a:t>stofname</a:t>
            </a:r>
            <a:r>
              <a:rPr lang="nl-NL" dirty="0"/>
              <a:t> </a:t>
            </a:r>
          </a:p>
        </p:txBody>
      </p:sp>
      <p:sp>
        <p:nvSpPr>
          <p:cNvPr id="3" name="Tijdelijke aanduiding voor inhoud 2"/>
          <p:cNvSpPr>
            <a:spLocks noGrp="1"/>
          </p:cNvSpPr>
          <p:nvPr>
            <p:ph idx="1"/>
          </p:nvPr>
        </p:nvSpPr>
        <p:spPr/>
        <p:txBody>
          <a:bodyPr/>
          <a:lstStyle/>
          <a:p>
            <a:r>
              <a:rPr lang="nl-NL" dirty="0"/>
              <a:t>Melkproductie omrekenen naar kg meetmelk</a:t>
            </a:r>
          </a:p>
          <a:p>
            <a:r>
              <a:rPr lang="nl-NL" dirty="0"/>
              <a:t>Een overzicht van de kwaliteit van het ruwvoer</a:t>
            </a:r>
          </a:p>
          <a:p>
            <a:r>
              <a:rPr lang="nl-NL" dirty="0"/>
              <a:t>De gemiddelde krachtvoergift per dag</a:t>
            </a:r>
          </a:p>
          <a:p>
            <a:r>
              <a:rPr lang="nl-NL" dirty="0"/>
              <a:t>Het aantal melkkoeien</a:t>
            </a:r>
          </a:p>
          <a:p>
            <a:r>
              <a:rPr lang="nl-NL" dirty="0"/>
              <a:t>Houd rekening met droge koeien en jongvee</a:t>
            </a:r>
          </a:p>
        </p:txBody>
      </p:sp>
    </p:spTree>
    <p:extLst>
      <p:ext uri="{BB962C8B-B14F-4D97-AF65-F5344CB8AC3E}">
        <p14:creationId xmlns:p14="http://schemas.microsoft.com/office/powerpoint/2010/main" val="105794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Ruwvoeropname per dier per dag</a:t>
            </a:r>
          </a:p>
        </p:txBody>
      </p:sp>
      <p:sp>
        <p:nvSpPr>
          <p:cNvPr id="3" name="Tijdelijke aanduiding voor inhoud 2"/>
          <p:cNvSpPr>
            <a:spLocks noGrp="1"/>
          </p:cNvSpPr>
          <p:nvPr>
            <p:ph idx="1"/>
          </p:nvPr>
        </p:nvSpPr>
        <p:spPr/>
        <p:txBody>
          <a:bodyPr/>
          <a:lstStyle/>
          <a:p>
            <a:r>
              <a:rPr lang="nl-NL" dirty="0"/>
              <a:t>Wat speelt nog meer een rol?</a:t>
            </a:r>
          </a:p>
          <a:p>
            <a:pPr lvl="1"/>
            <a:r>
              <a:rPr lang="nl-NL" dirty="0"/>
              <a:t>Leeftijd dier</a:t>
            </a:r>
          </a:p>
          <a:p>
            <a:pPr lvl="1"/>
            <a:r>
              <a:rPr lang="nl-NL" dirty="0"/>
              <a:t>Lactatiestadium dier</a:t>
            </a:r>
          </a:p>
          <a:p>
            <a:pPr lvl="1"/>
            <a:r>
              <a:rPr lang="nl-NL" dirty="0"/>
              <a:t>Wijze van aanbieden</a:t>
            </a:r>
          </a:p>
          <a:p>
            <a:pPr lvl="1"/>
            <a:r>
              <a:rPr lang="nl-NL" dirty="0"/>
              <a:t>Vetgehalte in rantsoen</a:t>
            </a:r>
          </a:p>
          <a:p>
            <a:pPr lvl="1"/>
            <a:r>
              <a:rPr lang="nl-NL" dirty="0"/>
              <a:t>Voederingsverliezen </a:t>
            </a:r>
          </a:p>
          <a:p>
            <a:pPr lvl="1"/>
            <a:endParaRPr lang="nl-NL" dirty="0"/>
          </a:p>
        </p:txBody>
      </p:sp>
    </p:spTree>
    <p:extLst>
      <p:ext uri="{BB962C8B-B14F-4D97-AF65-F5344CB8AC3E}">
        <p14:creationId xmlns:p14="http://schemas.microsoft.com/office/powerpoint/2010/main" val="1802577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Berekenen voederbehoefte melkvee</a:t>
            </a:r>
          </a:p>
        </p:txBody>
      </p:sp>
      <p:sp>
        <p:nvSpPr>
          <p:cNvPr id="3" name="Tijdelijke aanduiding voor inhoud 2"/>
          <p:cNvSpPr>
            <a:spLocks noGrp="1"/>
          </p:cNvSpPr>
          <p:nvPr>
            <p:ph idx="1"/>
          </p:nvPr>
        </p:nvSpPr>
        <p:spPr/>
        <p:txBody>
          <a:bodyPr>
            <a:normAutofit/>
          </a:bodyPr>
          <a:lstStyle/>
          <a:p>
            <a:pPr marL="0" indent="0">
              <a:buNone/>
            </a:pPr>
            <a:r>
              <a:rPr lang="nl-NL" sz="2000" dirty="0"/>
              <a:t>Een rantsoen is gemaakt op de gemiddelde melkgift van het bedrijf.</a:t>
            </a:r>
          </a:p>
          <a:p>
            <a:pPr marL="0" indent="0" algn="ctr">
              <a:buNone/>
            </a:pPr>
            <a:endParaRPr lang="nl-NL" sz="2000" dirty="0"/>
          </a:p>
          <a:p>
            <a:pPr marL="0" indent="0" algn="ctr">
              <a:buNone/>
            </a:pPr>
            <a:r>
              <a:rPr lang="nl-NL" sz="2000" u="sng" dirty="0"/>
              <a:t>Neem bijvoorbeeld een bedrijf dat gemiddeld 30 liter per dag melkt. </a:t>
            </a:r>
          </a:p>
          <a:p>
            <a:pPr marL="0" indent="0" algn="ctr">
              <a:buNone/>
            </a:pPr>
            <a:r>
              <a:rPr lang="nl-NL" sz="2000" i="1" dirty="0"/>
              <a:t>Het rantsoen dat voor de koeien ligt, is berekend, zodat de dieren zeker 30 liter melk kunnen geven.</a:t>
            </a:r>
          </a:p>
          <a:p>
            <a:pPr marL="0" indent="0" algn="ctr">
              <a:buNone/>
            </a:pPr>
            <a:r>
              <a:rPr lang="nl-NL" sz="2000" i="1" dirty="0"/>
              <a:t>Koeien die meer geven </a:t>
            </a:r>
            <a:r>
              <a:rPr lang="nl-NL" sz="2000" i="1" dirty="0">
                <a:sym typeface="Wingdings" panose="05000000000000000000" pitchFamily="2" charset="2"/>
              </a:rPr>
              <a:t> Krijgen extra krachtvoer</a:t>
            </a:r>
            <a:br>
              <a:rPr lang="nl-NL" sz="2000" i="1" dirty="0">
                <a:sym typeface="Wingdings" panose="05000000000000000000" pitchFamily="2" charset="2"/>
              </a:rPr>
            </a:br>
            <a:r>
              <a:rPr lang="nl-NL" sz="2000" i="1" dirty="0">
                <a:sym typeface="Wingdings" panose="05000000000000000000" pitchFamily="2" charset="2"/>
              </a:rPr>
              <a:t>Koeien die minder geven  Kunnen vervetten</a:t>
            </a:r>
          </a:p>
          <a:p>
            <a:pPr marL="0" indent="0">
              <a:buNone/>
            </a:pPr>
            <a:endParaRPr lang="nl-NL" sz="2000" i="1" dirty="0">
              <a:sym typeface="Wingdings" panose="05000000000000000000" pitchFamily="2" charset="2"/>
            </a:endParaRPr>
          </a:p>
          <a:p>
            <a:pPr marL="0" indent="0">
              <a:buNone/>
            </a:pPr>
            <a:r>
              <a:rPr lang="nl-NL" sz="2000" i="1" dirty="0">
                <a:sym typeface="Wingdings" panose="05000000000000000000" pitchFamily="2" charset="2"/>
              </a:rPr>
              <a:t>Het gemiddelde rantsoen is berekend vanuit de gemiddeld geproduceerde melk. In dit geval dus 30 kg melk:</a:t>
            </a:r>
          </a:p>
        </p:txBody>
      </p:sp>
    </p:spTree>
    <p:extLst>
      <p:ext uri="{BB962C8B-B14F-4D97-AF65-F5344CB8AC3E}">
        <p14:creationId xmlns:p14="http://schemas.microsoft.com/office/powerpoint/2010/main" val="927476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Vet en eiwit corrigerende melk</a:t>
            </a:r>
          </a:p>
        </p:txBody>
      </p:sp>
      <p:sp>
        <p:nvSpPr>
          <p:cNvPr id="3" name="Tijdelijke aanduiding voor inhoud 2"/>
          <p:cNvSpPr>
            <a:spLocks noGrp="1"/>
          </p:cNvSpPr>
          <p:nvPr>
            <p:ph idx="1"/>
          </p:nvPr>
        </p:nvSpPr>
        <p:spPr/>
        <p:txBody>
          <a:bodyPr>
            <a:normAutofit/>
          </a:bodyPr>
          <a:lstStyle/>
          <a:p>
            <a:pPr marL="0" indent="0">
              <a:buNone/>
            </a:pPr>
            <a:r>
              <a:rPr lang="nl-NL" sz="2400" dirty="0"/>
              <a:t>De geproduceerde kg melk is echter niet nauwkeurig genoeg, daarom hebben ze de FPCM formulier ontwikkeld. Oftewel;</a:t>
            </a:r>
          </a:p>
          <a:p>
            <a:pPr marL="0" indent="0">
              <a:buNone/>
            </a:pPr>
            <a:r>
              <a:rPr lang="nl-NL" sz="2400" i="1" dirty="0"/>
              <a:t>     meetmelk berekenen met een correctie voor vet en eiwit.</a:t>
            </a:r>
            <a:br>
              <a:rPr lang="nl-NL" sz="2400" dirty="0"/>
            </a:br>
            <a:br>
              <a:rPr lang="nl-NL" sz="2400" dirty="0"/>
            </a:br>
            <a:r>
              <a:rPr lang="nl-NL" b="1" dirty="0"/>
              <a:t>Formule: </a:t>
            </a:r>
            <a:br>
              <a:rPr lang="nl-NL" dirty="0"/>
            </a:br>
            <a:r>
              <a:rPr lang="nl-NL" dirty="0"/>
              <a:t>FPCM= (0,337+0,116x%F+0,06%P) x M</a:t>
            </a:r>
          </a:p>
          <a:p>
            <a:pPr lvl="1"/>
            <a:r>
              <a:rPr lang="nl-NL" dirty="0"/>
              <a:t>  M = werkelijk melkgift in kg per dag</a:t>
            </a:r>
          </a:p>
          <a:p>
            <a:pPr lvl="1"/>
            <a:r>
              <a:rPr lang="nl-NL" dirty="0"/>
              <a:t>%F = vetpercentage</a:t>
            </a:r>
          </a:p>
          <a:p>
            <a:pPr lvl="1"/>
            <a:r>
              <a:rPr lang="nl-NL" dirty="0"/>
              <a:t>%P = eiwitpercentage</a:t>
            </a:r>
          </a:p>
          <a:p>
            <a:pPr marL="0" indent="0">
              <a:buNone/>
            </a:pPr>
            <a:endParaRPr lang="nl-NL" sz="2400" dirty="0"/>
          </a:p>
        </p:txBody>
      </p:sp>
    </p:spTree>
    <p:extLst>
      <p:ext uri="{BB962C8B-B14F-4D97-AF65-F5344CB8AC3E}">
        <p14:creationId xmlns:p14="http://schemas.microsoft.com/office/powerpoint/2010/main" val="2212766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Voorbeeld</a:t>
            </a:r>
          </a:p>
        </p:txBody>
      </p:sp>
      <p:sp>
        <p:nvSpPr>
          <p:cNvPr id="3" name="Tijdelijke aanduiding voor inhoud 2"/>
          <p:cNvSpPr>
            <a:spLocks noGrp="1"/>
          </p:cNvSpPr>
          <p:nvPr>
            <p:ph idx="1"/>
          </p:nvPr>
        </p:nvSpPr>
        <p:spPr/>
        <p:txBody>
          <a:bodyPr/>
          <a:lstStyle/>
          <a:p>
            <a:pPr marL="0" indent="0" algn="ctr">
              <a:buNone/>
            </a:pPr>
            <a:r>
              <a:rPr lang="nl-NL" dirty="0"/>
              <a:t>Een melkveebedrijf heeft een gemiddelde melkproductie van 30 liter met 4,5 vet en 3,5 eiwit</a:t>
            </a:r>
          </a:p>
          <a:p>
            <a:pPr marL="0" indent="0" algn="ctr">
              <a:buNone/>
            </a:pPr>
            <a:endParaRPr lang="nl-NL" i="1" dirty="0"/>
          </a:p>
          <a:p>
            <a:pPr marL="0" indent="0" algn="ctr">
              <a:buNone/>
            </a:pPr>
            <a:r>
              <a:rPr lang="nl-NL" dirty="0"/>
              <a:t>FPCM= (0,337+0,116x%F+0,06%P) x M</a:t>
            </a:r>
          </a:p>
          <a:p>
            <a:pPr marL="0" indent="0" algn="ctr">
              <a:buNone/>
            </a:pPr>
            <a:endParaRPr lang="nl-NL" i="1" dirty="0"/>
          </a:p>
          <a:p>
            <a:pPr marL="0" indent="0" algn="ctr">
              <a:buNone/>
            </a:pPr>
            <a:r>
              <a:rPr lang="nl-NL" i="1" dirty="0"/>
              <a:t>(0,337 + 0,116 x </a:t>
            </a:r>
            <a:r>
              <a:rPr lang="nl-NL" i="1" dirty="0">
                <a:solidFill>
                  <a:schemeClr val="accent1">
                    <a:lumMod val="75000"/>
                  </a:schemeClr>
                </a:solidFill>
              </a:rPr>
              <a:t>4,5 </a:t>
            </a:r>
            <a:r>
              <a:rPr lang="nl-NL" i="1" dirty="0"/>
              <a:t>+ 0,06 x </a:t>
            </a:r>
            <a:r>
              <a:rPr lang="nl-NL" i="1" dirty="0">
                <a:solidFill>
                  <a:schemeClr val="accent1">
                    <a:lumMod val="75000"/>
                  </a:schemeClr>
                </a:solidFill>
              </a:rPr>
              <a:t>3,5</a:t>
            </a:r>
            <a:r>
              <a:rPr lang="nl-NL" i="1" dirty="0"/>
              <a:t>) x </a:t>
            </a:r>
            <a:r>
              <a:rPr lang="nl-NL" i="1" dirty="0">
                <a:solidFill>
                  <a:schemeClr val="accent1">
                    <a:lumMod val="75000"/>
                  </a:schemeClr>
                </a:solidFill>
              </a:rPr>
              <a:t>30</a:t>
            </a:r>
            <a:r>
              <a:rPr lang="nl-NL" i="1" dirty="0"/>
              <a:t> = </a:t>
            </a:r>
            <a:r>
              <a:rPr lang="nl-NL" b="1" i="1" dirty="0"/>
              <a:t>32,07</a:t>
            </a:r>
            <a:br>
              <a:rPr lang="nl-NL" b="1" i="1" dirty="0"/>
            </a:br>
            <a:r>
              <a:rPr lang="nl-NL" b="1" i="1" dirty="0"/>
              <a:t>FPCM = 32,07</a:t>
            </a:r>
          </a:p>
          <a:p>
            <a:pPr marL="0" indent="0" algn="ctr">
              <a:buNone/>
            </a:pPr>
            <a:endParaRPr lang="nl-NL" b="1" i="1" dirty="0"/>
          </a:p>
          <a:p>
            <a:pPr marL="0" indent="0" algn="ctr">
              <a:buNone/>
            </a:pPr>
            <a:r>
              <a:rPr lang="nl-NL" i="1" dirty="0"/>
              <a:t>De melk heeft hogere gehaltes, dus er wordt een rantsoen gevoerd dat berekend is op 32,07 kg melk</a:t>
            </a:r>
          </a:p>
        </p:txBody>
      </p:sp>
    </p:spTree>
    <p:extLst>
      <p:ext uri="{BB962C8B-B14F-4D97-AF65-F5344CB8AC3E}">
        <p14:creationId xmlns:p14="http://schemas.microsoft.com/office/powerpoint/2010/main" val="349521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81316" y="402435"/>
            <a:ext cx="7011353" cy="1772992"/>
          </a:xfrm>
        </p:spPr>
        <p:txBody>
          <a:bodyPr>
            <a:normAutofit/>
          </a:bodyPr>
          <a:lstStyle/>
          <a:p>
            <a:pPr algn="ctr"/>
            <a:r>
              <a:rPr lang="nl-NL" dirty="0"/>
              <a:t>Voorbeeld FPCM:</a:t>
            </a:r>
            <a:br>
              <a:rPr lang="nl-NL" dirty="0"/>
            </a:br>
            <a:r>
              <a:rPr lang="nl-NL" sz="3200" dirty="0"/>
              <a:t>Een koe van 650 KG, geeft 35 liter met 4,5% F en 3,4 % P</a:t>
            </a:r>
          </a:p>
        </p:txBody>
      </p:sp>
      <p:sp>
        <p:nvSpPr>
          <p:cNvPr id="3" name="Tijdelijke aanduiding voor inhoud 2"/>
          <p:cNvSpPr>
            <a:spLocks noGrp="1"/>
          </p:cNvSpPr>
          <p:nvPr>
            <p:ph idx="1"/>
          </p:nvPr>
        </p:nvSpPr>
        <p:spPr>
          <a:xfrm>
            <a:off x="2561641" y="3211137"/>
            <a:ext cx="8596668" cy="3880773"/>
          </a:xfrm>
        </p:spPr>
        <p:txBody>
          <a:bodyPr>
            <a:normAutofit/>
          </a:bodyPr>
          <a:lstStyle/>
          <a:p>
            <a:pPr marL="457200" indent="-457200">
              <a:buFont typeface="+mj-lt"/>
              <a:buAutoNum type="arabicPeriod"/>
            </a:pPr>
            <a:r>
              <a:rPr lang="nl-NL" sz="2000" dirty="0"/>
              <a:t>FPCM = (0,337+0,116 x %F + 0,06 x %P) x M</a:t>
            </a:r>
          </a:p>
          <a:p>
            <a:pPr marL="457200" indent="-457200">
              <a:buFont typeface="+mj-lt"/>
              <a:buAutoNum type="arabicPeriod"/>
            </a:pPr>
            <a:r>
              <a:rPr lang="nl-NL" sz="2000" dirty="0"/>
              <a:t>FPCM = (0,337+0,116 x </a:t>
            </a:r>
            <a:r>
              <a:rPr lang="nl-NL" sz="2000" b="1" dirty="0">
                <a:solidFill>
                  <a:schemeClr val="accent5">
                    <a:lumMod val="60000"/>
                    <a:lumOff val="40000"/>
                  </a:schemeClr>
                </a:solidFill>
              </a:rPr>
              <a:t>4,5</a:t>
            </a:r>
            <a:r>
              <a:rPr lang="nl-NL" sz="2000" dirty="0"/>
              <a:t> + 0,06 x </a:t>
            </a:r>
            <a:r>
              <a:rPr lang="nl-NL" sz="2000" b="1" dirty="0">
                <a:solidFill>
                  <a:schemeClr val="accent5">
                    <a:lumMod val="60000"/>
                    <a:lumOff val="40000"/>
                  </a:schemeClr>
                </a:solidFill>
              </a:rPr>
              <a:t>3,4</a:t>
            </a:r>
            <a:r>
              <a:rPr lang="nl-NL" sz="2000" dirty="0"/>
              <a:t>) x </a:t>
            </a:r>
            <a:r>
              <a:rPr lang="nl-NL" sz="2000" b="1" dirty="0">
                <a:solidFill>
                  <a:schemeClr val="accent5">
                    <a:lumMod val="60000"/>
                    <a:lumOff val="40000"/>
                  </a:schemeClr>
                </a:solidFill>
              </a:rPr>
              <a:t>35</a:t>
            </a:r>
          </a:p>
          <a:p>
            <a:pPr marL="457200" indent="-457200">
              <a:buFont typeface="+mj-lt"/>
              <a:buAutoNum type="arabicPeriod"/>
            </a:pPr>
            <a:r>
              <a:rPr lang="nl-NL" sz="2000" dirty="0"/>
              <a:t>FPCM </a:t>
            </a:r>
            <a:r>
              <a:rPr lang="nl-NL" sz="2000" dirty="0">
                <a:solidFill>
                  <a:schemeClr val="tx1"/>
                </a:solidFill>
              </a:rPr>
              <a:t>= </a:t>
            </a:r>
            <a:r>
              <a:rPr lang="nl-NL" sz="2000" b="1" dirty="0">
                <a:solidFill>
                  <a:schemeClr val="accent5">
                    <a:lumMod val="60000"/>
                    <a:lumOff val="40000"/>
                  </a:schemeClr>
                </a:solidFill>
              </a:rPr>
              <a:t>37,2</a:t>
            </a:r>
          </a:p>
          <a:p>
            <a:pPr marL="457200" indent="-457200">
              <a:buFont typeface="+mj-lt"/>
              <a:buAutoNum type="arabicPeriod"/>
            </a:pPr>
            <a:endParaRPr lang="nl-NL" sz="2000" b="1" dirty="0">
              <a:solidFill>
                <a:schemeClr val="accent5">
                  <a:lumMod val="60000"/>
                  <a:lumOff val="40000"/>
                </a:schemeClr>
              </a:solidFill>
            </a:endParaRPr>
          </a:p>
          <a:p>
            <a:pPr marL="0" indent="0">
              <a:buNone/>
            </a:pPr>
            <a:r>
              <a:rPr lang="nl-NL" sz="2000" b="1" dirty="0">
                <a:solidFill>
                  <a:schemeClr val="tx1"/>
                </a:solidFill>
              </a:rPr>
              <a:t>De uitkomst van 37,2 liter kun je weer invullen voor de formule van de VEM berekening</a:t>
            </a:r>
          </a:p>
          <a:p>
            <a:pPr marL="457200" indent="-457200">
              <a:buFont typeface="+mj-lt"/>
              <a:buAutoNum type="arabicPeriod"/>
            </a:pPr>
            <a:endParaRPr lang="nl-NL" sz="2000" dirty="0"/>
          </a:p>
        </p:txBody>
      </p:sp>
    </p:spTree>
    <p:extLst>
      <p:ext uri="{BB962C8B-B14F-4D97-AF65-F5344CB8AC3E}">
        <p14:creationId xmlns:p14="http://schemas.microsoft.com/office/powerpoint/2010/main" val="207182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Voerberekening melkvee</a:t>
            </a:r>
          </a:p>
        </p:txBody>
      </p:sp>
      <p:sp>
        <p:nvSpPr>
          <p:cNvPr id="3" name="Tijdelijke aanduiding voor inhoud 2"/>
          <p:cNvSpPr>
            <a:spLocks noGrp="1"/>
          </p:cNvSpPr>
          <p:nvPr>
            <p:ph idx="1"/>
          </p:nvPr>
        </p:nvSpPr>
        <p:spPr>
          <a:xfrm>
            <a:off x="3019646" y="2172303"/>
            <a:ext cx="8915400" cy="4210756"/>
          </a:xfrm>
        </p:spPr>
        <p:txBody>
          <a:bodyPr>
            <a:noAutofit/>
          </a:bodyPr>
          <a:lstStyle/>
          <a:p>
            <a:endParaRPr lang="nl-NL" sz="2400" dirty="0"/>
          </a:p>
          <a:p>
            <a:r>
              <a:rPr lang="nl-NL" sz="2400" dirty="0"/>
              <a:t>VEM- behoefte (onderhoud + productie</a:t>
            </a:r>
          </a:p>
          <a:p>
            <a:pPr marL="0" indent="0">
              <a:buNone/>
            </a:pPr>
            <a:r>
              <a:rPr lang="nl-NL" sz="2400" dirty="0"/>
              <a:t> = 5323 + 440 </a:t>
            </a:r>
            <a:r>
              <a:rPr lang="nl-NL" sz="2400"/>
              <a:t>x FPCM </a:t>
            </a:r>
            <a:r>
              <a:rPr lang="nl-NL" sz="2400" dirty="0"/>
              <a:t>+ 0,73 </a:t>
            </a:r>
            <a:r>
              <a:rPr lang="nl-NL" sz="2400"/>
              <a:t>x FPCM²</a:t>
            </a:r>
            <a:br>
              <a:rPr lang="nl-NL" sz="2400" dirty="0"/>
            </a:br>
            <a:endParaRPr lang="nl-NL" sz="2400" dirty="0"/>
          </a:p>
          <a:p>
            <a:r>
              <a:rPr lang="nl-NL" sz="2400" dirty="0"/>
              <a:t>DVE- behoefte (onderhoud)</a:t>
            </a:r>
          </a:p>
          <a:p>
            <a:pPr marL="0" indent="0">
              <a:buNone/>
            </a:pPr>
            <a:r>
              <a:rPr lang="nl-NL" sz="2400" dirty="0"/>
              <a:t>= 54 + (0,1 x LG)</a:t>
            </a:r>
            <a:br>
              <a:rPr lang="nl-NL" sz="2400" dirty="0"/>
            </a:br>
            <a:endParaRPr lang="nl-NL" sz="2400" dirty="0"/>
          </a:p>
          <a:p>
            <a:r>
              <a:rPr lang="nl-NL" sz="2400" dirty="0"/>
              <a:t>DVE- behoefte (productie)</a:t>
            </a:r>
          </a:p>
          <a:p>
            <a:pPr marL="0" indent="0">
              <a:buNone/>
            </a:pPr>
            <a:r>
              <a:rPr lang="nl-NL" sz="2400" dirty="0"/>
              <a:t>= 1,396 x E + 0,000195 x E²</a:t>
            </a:r>
            <a:br>
              <a:rPr lang="nl-NL" sz="2400" dirty="0"/>
            </a:br>
            <a:r>
              <a:rPr lang="nl-NL" sz="2400" dirty="0">
                <a:solidFill>
                  <a:schemeClr val="bg1">
                    <a:lumMod val="50000"/>
                  </a:schemeClr>
                </a:solidFill>
              </a:rPr>
              <a:t>(</a:t>
            </a:r>
            <a:r>
              <a:rPr lang="nl-NL" sz="2400" i="1" dirty="0">
                <a:solidFill>
                  <a:schemeClr val="bg1">
                    <a:lumMod val="50000"/>
                  </a:schemeClr>
                </a:solidFill>
              </a:rPr>
              <a:t>E = eiwitproductie in gram per dag) </a:t>
            </a:r>
          </a:p>
          <a:p>
            <a:pPr marL="0" indent="0">
              <a:buNone/>
            </a:pPr>
            <a:br>
              <a:rPr lang="nl-NL" sz="2400" dirty="0"/>
            </a:br>
            <a:endParaRPr lang="nl-NL" sz="2400" dirty="0"/>
          </a:p>
          <a:p>
            <a:pPr marL="0" indent="0">
              <a:buNone/>
            </a:pPr>
            <a:br>
              <a:rPr lang="nl-NL" sz="2400" dirty="0"/>
            </a:br>
            <a:br>
              <a:rPr lang="nl-NL" sz="2400" dirty="0"/>
            </a:br>
            <a:endParaRPr lang="nl-NL" sz="2400" dirty="0"/>
          </a:p>
        </p:txBody>
      </p:sp>
      <p:sp>
        <p:nvSpPr>
          <p:cNvPr id="4" name="Tekstvak 3"/>
          <p:cNvSpPr txBox="1"/>
          <p:nvPr/>
        </p:nvSpPr>
        <p:spPr>
          <a:xfrm>
            <a:off x="1634983" y="1166948"/>
            <a:ext cx="8133805" cy="1569660"/>
          </a:xfrm>
          <a:prstGeom prst="rect">
            <a:avLst/>
          </a:prstGeom>
          <a:noFill/>
        </p:spPr>
        <p:txBody>
          <a:bodyPr wrap="square" rtlCol="0">
            <a:spAutoFit/>
          </a:bodyPr>
          <a:lstStyle/>
          <a:p>
            <a:r>
              <a:rPr lang="nl-NL" sz="2400" b="1" dirty="0">
                <a:latin typeface="Arial" panose="020B0604020202020204" pitchFamily="34" charset="0"/>
                <a:cs typeface="Arial" panose="020B0604020202020204" pitchFamily="34" charset="0"/>
              </a:rPr>
              <a:t>Opdracht:</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Zoek de berekening op in het voedernormenboekje voor de berekening van VEM en DVE. </a:t>
            </a:r>
          </a:p>
          <a:p>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291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86488" y="386125"/>
            <a:ext cx="7049990" cy="1669961"/>
          </a:xfrm>
        </p:spPr>
        <p:txBody>
          <a:bodyPr>
            <a:normAutofit/>
          </a:bodyPr>
          <a:lstStyle/>
          <a:p>
            <a:pPr algn="ctr"/>
            <a:r>
              <a:rPr lang="nl-NL" dirty="0"/>
              <a:t>Voorbeeld VEM:</a:t>
            </a:r>
            <a:br>
              <a:rPr lang="nl-NL" dirty="0"/>
            </a:br>
            <a:r>
              <a:rPr lang="nl-NL" dirty="0"/>
              <a:t>Een koe van 650 KG, geeft 30 liter met 4,0% F en 3,3% eiwit</a:t>
            </a:r>
          </a:p>
        </p:txBody>
      </p:sp>
      <p:sp>
        <p:nvSpPr>
          <p:cNvPr id="3" name="Tijdelijke aanduiding voor inhoud 2"/>
          <p:cNvSpPr>
            <a:spLocks noGrp="1"/>
          </p:cNvSpPr>
          <p:nvPr>
            <p:ph idx="1"/>
          </p:nvPr>
        </p:nvSpPr>
        <p:spPr>
          <a:xfrm>
            <a:off x="1254034" y="2388606"/>
            <a:ext cx="10298179" cy="3880773"/>
          </a:xfrm>
        </p:spPr>
        <p:txBody>
          <a:bodyPr>
            <a:normAutofit lnSpcReduction="10000"/>
          </a:bodyPr>
          <a:lstStyle/>
          <a:p>
            <a:pPr marL="0" indent="0">
              <a:buNone/>
            </a:pPr>
            <a:r>
              <a:rPr lang="nl-NL" i="1" dirty="0">
                <a:solidFill>
                  <a:schemeClr val="bg1">
                    <a:lumMod val="50000"/>
                  </a:schemeClr>
                </a:solidFill>
                <a:sym typeface="Wingdings" panose="05000000000000000000" pitchFamily="2" charset="2"/>
              </a:rPr>
              <a:t>(</a:t>
            </a:r>
            <a:r>
              <a:rPr lang="nl-NL" i="1" dirty="0">
                <a:solidFill>
                  <a:schemeClr val="bg1">
                    <a:lumMod val="50000"/>
                  </a:schemeClr>
                </a:solidFill>
              </a:rPr>
              <a:t>Bereken vooraf FPCM uit, meetmelk.= 30)</a:t>
            </a:r>
          </a:p>
          <a:p>
            <a:pPr>
              <a:buFont typeface="+mj-lt"/>
              <a:buAutoNum type="arabicPeriod"/>
            </a:pPr>
            <a:r>
              <a:rPr lang="nl-NL" dirty="0" err="1"/>
              <a:t>VEMonderhoud+productie</a:t>
            </a:r>
            <a:r>
              <a:rPr lang="nl-NL" dirty="0"/>
              <a:t>= 5323 + 440 x FPCM + 0,73 x FPCM²</a:t>
            </a:r>
          </a:p>
          <a:p>
            <a:pPr>
              <a:buFont typeface="+mj-lt"/>
              <a:buAutoNum type="arabicPeriod"/>
            </a:pPr>
            <a:r>
              <a:rPr lang="nl-NL" dirty="0" err="1"/>
              <a:t>VEMonderhoud+productie</a:t>
            </a:r>
            <a:r>
              <a:rPr lang="nl-NL" dirty="0"/>
              <a:t>= 5323 + 440 x </a:t>
            </a:r>
            <a:r>
              <a:rPr lang="nl-NL" b="1" dirty="0">
                <a:solidFill>
                  <a:schemeClr val="accent5">
                    <a:lumMod val="60000"/>
                    <a:lumOff val="40000"/>
                  </a:schemeClr>
                </a:solidFill>
              </a:rPr>
              <a:t>30</a:t>
            </a:r>
            <a:r>
              <a:rPr lang="nl-NL" dirty="0"/>
              <a:t> + 0,73 x </a:t>
            </a:r>
            <a:r>
              <a:rPr lang="nl-NL" b="1" dirty="0">
                <a:solidFill>
                  <a:schemeClr val="accent5">
                    <a:lumMod val="60000"/>
                    <a:lumOff val="40000"/>
                  </a:schemeClr>
                </a:solidFill>
              </a:rPr>
              <a:t>30</a:t>
            </a:r>
            <a:r>
              <a:rPr lang="nl-NL" dirty="0"/>
              <a:t>²</a:t>
            </a:r>
          </a:p>
          <a:p>
            <a:pPr>
              <a:buFont typeface="+mj-lt"/>
              <a:buAutoNum type="arabicPeriod"/>
            </a:pPr>
            <a:r>
              <a:rPr lang="nl-NL" dirty="0" err="1"/>
              <a:t>VEMonderhoud+productie</a:t>
            </a:r>
            <a:r>
              <a:rPr lang="nl-NL" dirty="0"/>
              <a:t>= </a:t>
            </a:r>
            <a:r>
              <a:rPr lang="nl-NL" b="1" dirty="0">
                <a:solidFill>
                  <a:schemeClr val="accent5">
                    <a:lumMod val="60000"/>
                    <a:lumOff val="40000"/>
                  </a:schemeClr>
                </a:solidFill>
              </a:rPr>
              <a:t>19.182 </a:t>
            </a:r>
            <a:r>
              <a:rPr lang="nl-NL" b="1" dirty="0" err="1">
                <a:solidFill>
                  <a:schemeClr val="accent5">
                    <a:lumMod val="60000"/>
                    <a:lumOff val="40000"/>
                  </a:schemeClr>
                </a:solidFill>
              </a:rPr>
              <a:t>vem</a:t>
            </a:r>
            <a:endParaRPr lang="nl-NL" b="1" dirty="0">
              <a:solidFill>
                <a:schemeClr val="accent5">
                  <a:lumMod val="60000"/>
                  <a:lumOff val="40000"/>
                </a:schemeClr>
              </a:solidFill>
            </a:endParaRPr>
          </a:p>
          <a:p>
            <a:pPr>
              <a:buFont typeface="+mj-lt"/>
              <a:buAutoNum type="arabicPeriod"/>
            </a:pPr>
            <a:endParaRPr lang="nl-NL" b="1" dirty="0">
              <a:solidFill>
                <a:schemeClr val="accent5">
                  <a:lumMod val="60000"/>
                  <a:lumOff val="40000"/>
                </a:schemeClr>
              </a:solidFill>
            </a:endParaRPr>
          </a:p>
          <a:p>
            <a:pPr marL="0" indent="0">
              <a:buNone/>
            </a:pPr>
            <a:r>
              <a:rPr lang="nl-NL" b="1" dirty="0">
                <a:solidFill>
                  <a:schemeClr val="tx1"/>
                </a:solidFill>
              </a:rPr>
              <a:t>Zie tabel 1.2 en zoek deze koe op in de tabel. Klopt de uitkomst?</a:t>
            </a:r>
          </a:p>
          <a:p>
            <a:pPr>
              <a:buFont typeface="+mj-lt"/>
              <a:buAutoNum type="arabicPeriod"/>
            </a:pPr>
            <a:endParaRPr lang="nl-NL" dirty="0"/>
          </a:p>
        </p:txBody>
      </p:sp>
    </p:spTree>
    <p:extLst>
      <p:ext uri="{BB962C8B-B14F-4D97-AF65-F5344CB8AC3E}">
        <p14:creationId xmlns:p14="http://schemas.microsoft.com/office/powerpoint/2010/main" val="112733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nl-NL" dirty="0"/>
              <a:t>Voorbeeld DVE:</a:t>
            </a:r>
            <a:br>
              <a:rPr lang="nl-NL" dirty="0"/>
            </a:br>
            <a:r>
              <a:rPr lang="nl-NL" dirty="0"/>
              <a:t>Een koe van 650 KG, 30 kg melk, heeft een eiwit gehalte van 3,3%</a:t>
            </a:r>
          </a:p>
        </p:txBody>
      </p:sp>
      <p:sp>
        <p:nvSpPr>
          <p:cNvPr id="3" name="Tijdelijke aanduiding voor inhoud 2"/>
          <p:cNvSpPr>
            <a:spLocks noGrp="1"/>
          </p:cNvSpPr>
          <p:nvPr>
            <p:ph idx="1"/>
          </p:nvPr>
        </p:nvSpPr>
        <p:spPr>
          <a:xfrm>
            <a:off x="2480008" y="1742945"/>
            <a:ext cx="8775759" cy="4562183"/>
          </a:xfrm>
        </p:spPr>
        <p:txBody>
          <a:bodyPr>
            <a:normAutofit fontScale="85000" lnSpcReduction="20000"/>
          </a:bodyPr>
          <a:lstStyle/>
          <a:p>
            <a:pPr>
              <a:buFont typeface="+mj-lt"/>
              <a:buAutoNum type="arabicPeriod"/>
            </a:pPr>
            <a:r>
              <a:rPr lang="nl-NL" dirty="0" err="1"/>
              <a:t>DVEonderhoud</a:t>
            </a:r>
            <a:r>
              <a:rPr lang="nl-NL" dirty="0"/>
              <a:t>(g/dag)= 54 + (0,1 x LG)</a:t>
            </a:r>
          </a:p>
          <a:p>
            <a:pPr>
              <a:buFont typeface="+mj-lt"/>
              <a:buAutoNum type="arabicPeriod"/>
            </a:pPr>
            <a:r>
              <a:rPr lang="nl-NL" dirty="0" err="1"/>
              <a:t>DVEonderhoud</a:t>
            </a:r>
            <a:r>
              <a:rPr lang="nl-NL" dirty="0"/>
              <a:t>(g/dag)= 54 + (0,1 x </a:t>
            </a:r>
            <a:r>
              <a:rPr lang="nl-NL" b="1" dirty="0">
                <a:solidFill>
                  <a:schemeClr val="accent5">
                    <a:lumMod val="60000"/>
                    <a:lumOff val="40000"/>
                  </a:schemeClr>
                </a:solidFill>
              </a:rPr>
              <a:t>650</a:t>
            </a:r>
            <a:r>
              <a:rPr lang="nl-NL" dirty="0"/>
              <a:t>)</a:t>
            </a:r>
          </a:p>
          <a:p>
            <a:pPr>
              <a:buFont typeface="+mj-lt"/>
              <a:buAutoNum type="arabicPeriod"/>
            </a:pPr>
            <a:r>
              <a:rPr lang="nl-NL" dirty="0" err="1"/>
              <a:t>DVEonderhoud</a:t>
            </a:r>
            <a:r>
              <a:rPr lang="nl-NL" dirty="0"/>
              <a:t>(g/dag)= </a:t>
            </a:r>
            <a:r>
              <a:rPr lang="nl-NL" b="1" dirty="0">
                <a:solidFill>
                  <a:schemeClr val="accent5">
                    <a:lumMod val="60000"/>
                    <a:lumOff val="40000"/>
                  </a:schemeClr>
                </a:solidFill>
              </a:rPr>
              <a:t>119</a:t>
            </a:r>
          </a:p>
          <a:p>
            <a:pPr>
              <a:buFont typeface="+mj-lt"/>
              <a:buAutoNum type="arabicPeriod"/>
            </a:pPr>
            <a:endParaRPr lang="nl-NL" b="1" dirty="0">
              <a:solidFill>
                <a:schemeClr val="accent5">
                  <a:lumMod val="60000"/>
                  <a:lumOff val="40000"/>
                </a:schemeClr>
              </a:solidFill>
            </a:endParaRPr>
          </a:p>
          <a:p>
            <a:pPr>
              <a:buFont typeface="+mj-lt"/>
              <a:buAutoNum type="arabicPeriod"/>
            </a:pPr>
            <a:r>
              <a:rPr lang="nl-NL" dirty="0" err="1"/>
              <a:t>DVEproductie</a:t>
            </a:r>
            <a:r>
              <a:rPr lang="nl-NL" dirty="0"/>
              <a:t>(g) = 1,396 x E + 0,000195 x E²</a:t>
            </a:r>
            <a:br>
              <a:rPr lang="nl-NL" dirty="0"/>
            </a:br>
            <a:r>
              <a:rPr lang="nl-NL" dirty="0"/>
              <a:t>E= 30 (kg melk) x 33 (gram eiwit per kg melk)= 990</a:t>
            </a:r>
          </a:p>
          <a:p>
            <a:pPr>
              <a:buFont typeface="+mj-lt"/>
              <a:buAutoNum type="arabicPeriod"/>
            </a:pPr>
            <a:r>
              <a:rPr lang="nl-NL" dirty="0" err="1"/>
              <a:t>DVEproductie</a:t>
            </a:r>
            <a:r>
              <a:rPr lang="nl-NL" dirty="0"/>
              <a:t>(g) = 1,396 x </a:t>
            </a:r>
            <a:r>
              <a:rPr lang="nl-NL" b="1" dirty="0">
                <a:solidFill>
                  <a:schemeClr val="accent5">
                    <a:lumMod val="60000"/>
                    <a:lumOff val="40000"/>
                  </a:schemeClr>
                </a:solidFill>
              </a:rPr>
              <a:t>990</a:t>
            </a:r>
            <a:r>
              <a:rPr lang="nl-NL" dirty="0"/>
              <a:t> + 0,000195 x </a:t>
            </a:r>
            <a:r>
              <a:rPr lang="nl-NL" b="1" dirty="0">
                <a:solidFill>
                  <a:schemeClr val="accent5">
                    <a:lumMod val="60000"/>
                    <a:lumOff val="40000"/>
                  </a:schemeClr>
                </a:solidFill>
              </a:rPr>
              <a:t>990</a:t>
            </a:r>
            <a:r>
              <a:rPr lang="nl-NL" dirty="0"/>
              <a:t>²</a:t>
            </a:r>
          </a:p>
          <a:p>
            <a:pPr>
              <a:buFont typeface="+mj-lt"/>
              <a:buAutoNum type="arabicPeriod"/>
            </a:pPr>
            <a:r>
              <a:rPr lang="nl-NL" dirty="0" err="1"/>
              <a:t>DVEproductie</a:t>
            </a:r>
            <a:r>
              <a:rPr lang="nl-NL" dirty="0"/>
              <a:t>(g) = </a:t>
            </a:r>
            <a:r>
              <a:rPr lang="nl-NL" b="1" dirty="0">
                <a:solidFill>
                  <a:schemeClr val="accent5">
                    <a:lumMod val="60000"/>
                    <a:lumOff val="40000"/>
                  </a:schemeClr>
                </a:solidFill>
              </a:rPr>
              <a:t>1573</a:t>
            </a:r>
            <a:r>
              <a:rPr lang="nl-NL" sz="1600" dirty="0"/>
              <a:t>(per dag</a:t>
            </a:r>
          </a:p>
          <a:p>
            <a:pPr marL="0" indent="0">
              <a:buNone/>
            </a:pPr>
            <a:br>
              <a:rPr lang="nl-NL" b="1" dirty="0">
                <a:solidFill>
                  <a:schemeClr val="accent5">
                    <a:lumMod val="60000"/>
                    <a:lumOff val="40000"/>
                  </a:schemeClr>
                </a:solidFill>
              </a:rPr>
            </a:br>
            <a:endParaRPr lang="nl-NL" b="1" dirty="0">
              <a:solidFill>
                <a:schemeClr val="accent5">
                  <a:lumMod val="60000"/>
                  <a:lumOff val="40000"/>
                </a:schemeClr>
              </a:solidFill>
            </a:endParaRPr>
          </a:p>
          <a:p>
            <a:pPr marL="0" indent="0">
              <a:buNone/>
            </a:pPr>
            <a:r>
              <a:rPr lang="nl-NL" dirty="0" err="1">
                <a:solidFill>
                  <a:schemeClr val="tx1"/>
                </a:solidFill>
              </a:rPr>
              <a:t>DVEonderhoud</a:t>
            </a:r>
            <a:r>
              <a:rPr lang="nl-NL" dirty="0">
                <a:solidFill>
                  <a:schemeClr val="tx1"/>
                </a:solidFill>
              </a:rPr>
              <a:t> + </a:t>
            </a:r>
            <a:r>
              <a:rPr lang="nl-NL" dirty="0" err="1">
                <a:solidFill>
                  <a:schemeClr val="tx1"/>
                </a:solidFill>
              </a:rPr>
              <a:t>DVEproductie</a:t>
            </a:r>
            <a:r>
              <a:rPr lang="nl-NL" dirty="0">
                <a:solidFill>
                  <a:schemeClr val="tx1"/>
                </a:solidFill>
              </a:rPr>
              <a:t> = </a:t>
            </a:r>
            <a:r>
              <a:rPr lang="nl-NL" dirty="0" err="1">
                <a:solidFill>
                  <a:schemeClr val="tx1"/>
                </a:solidFill>
              </a:rPr>
              <a:t>DVEbehoefte</a:t>
            </a:r>
            <a:r>
              <a:rPr lang="nl-NL" dirty="0">
                <a:solidFill>
                  <a:schemeClr val="tx1"/>
                </a:solidFill>
              </a:rPr>
              <a:t> melkgevende koe</a:t>
            </a:r>
          </a:p>
          <a:p>
            <a:pPr marL="0" indent="0">
              <a:buNone/>
            </a:pPr>
            <a:r>
              <a:rPr lang="nl-NL" dirty="0">
                <a:solidFill>
                  <a:schemeClr val="tx1"/>
                </a:solidFill>
              </a:rPr>
              <a:t>119 + 1573 = 1692</a:t>
            </a:r>
            <a:r>
              <a:rPr lang="nl-NL" b="1" dirty="0">
                <a:solidFill>
                  <a:schemeClr val="accent5">
                    <a:lumMod val="60000"/>
                    <a:lumOff val="40000"/>
                  </a:schemeClr>
                </a:solidFill>
              </a:rPr>
              <a:t> </a:t>
            </a:r>
            <a:r>
              <a:rPr lang="nl-NL" dirty="0">
                <a:solidFill>
                  <a:schemeClr val="tx1"/>
                </a:solidFill>
              </a:rPr>
              <a:t>DVE</a:t>
            </a:r>
            <a:endParaRPr lang="nl-NL" b="1" dirty="0">
              <a:solidFill>
                <a:schemeClr val="accent5">
                  <a:lumMod val="60000"/>
                  <a:lumOff val="40000"/>
                </a:schemeClr>
              </a:solidFill>
            </a:endParaRPr>
          </a:p>
          <a:p>
            <a:pPr>
              <a:buFont typeface="+mj-lt"/>
              <a:buAutoNum type="arabicPeriod"/>
            </a:pPr>
            <a:endParaRPr lang="nl-NL" dirty="0"/>
          </a:p>
          <a:p>
            <a:pPr>
              <a:buFont typeface="+mj-lt"/>
              <a:buAutoNum type="arabicPeriod"/>
            </a:pPr>
            <a:endParaRPr lang="nl-NL" dirty="0"/>
          </a:p>
          <a:p>
            <a:pPr>
              <a:buFont typeface="+mj-lt"/>
              <a:buAutoNum type="arabicPeriod"/>
            </a:pPr>
            <a:endParaRPr lang="nl-NL" dirty="0"/>
          </a:p>
        </p:txBody>
      </p:sp>
    </p:spTree>
    <p:extLst>
      <p:ext uri="{BB962C8B-B14F-4D97-AF65-F5344CB8AC3E}">
        <p14:creationId xmlns:p14="http://schemas.microsoft.com/office/powerpoint/2010/main" val="117053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53408" y="445649"/>
            <a:ext cx="8860565" cy="648072"/>
          </a:xfrm>
        </p:spPr>
        <p:txBody>
          <a:bodyPr/>
          <a:lstStyle/>
          <a:p>
            <a:r>
              <a:rPr lang="nl-NL" dirty="0"/>
              <a:t>Voerbehoefte rund</a:t>
            </a:r>
          </a:p>
        </p:txBody>
      </p:sp>
      <p:sp>
        <p:nvSpPr>
          <p:cNvPr id="3" name="Tijdelijke aanduiding voor inhoud 2"/>
          <p:cNvSpPr>
            <a:spLocks noGrp="1"/>
          </p:cNvSpPr>
          <p:nvPr>
            <p:ph idx="1"/>
          </p:nvPr>
        </p:nvSpPr>
        <p:spPr>
          <a:xfrm>
            <a:off x="2653408" y="1093721"/>
            <a:ext cx="8846773" cy="4929411"/>
          </a:xfrm>
        </p:spPr>
        <p:txBody>
          <a:bodyPr>
            <a:normAutofit/>
          </a:bodyPr>
          <a:lstStyle/>
          <a:p>
            <a:pPr>
              <a:buFont typeface="Courier New" panose="02070309020205020404" pitchFamily="49" charset="0"/>
              <a:buChar char="o"/>
            </a:pPr>
            <a:r>
              <a:rPr lang="nl-NL" sz="2400" dirty="0"/>
              <a:t>VEM</a:t>
            </a:r>
          </a:p>
          <a:p>
            <a:pPr>
              <a:buFont typeface="Courier New" panose="02070309020205020404" pitchFamily="49" charset="0"/>
              <a:buChar char="o"/>
            </a:pPr>
            <a:r>
              <a:rPr lang="nl-NL" sz="2400" dirty="0"/>
              <a:t>DVE</a:t>
            </a:r>
          </a:p>
          <a:p>
            <a:pPr>
              <a:buFont typeface="Courier New" panose="02070309020205020404" pitchFamily="49" charset="0"/>
              <a:buChar char="o"/>
            </a:pPr>
            <a:r>
              <a:rPr lang="nl-NL" sz="2400" dirty="0"/>
              <a:t>Bestendig eiwit </a:t>
            </a:r>
          </a:p>
          <a:p>
            <a:pPr>
              <a:buFont typeface="Courier New" panose="02070309020205020404" pitchFamily="49" charset="0"/>
              <a:buChar char="o"/>
            </a:pPr>
            <a:r>
              <a:rPr lang="nl-NL" sz="2400" dirty="0"/>
              <a:t>Onbestendig eiwit</a:t>
            </a:r>
          </a:p>
          <a:p>
            <a:pPr>
              <a:buFont typeface="Courier New" panose="02070309020205020404" pitchFamily="49" charset="0"/>
              <a:buChar char="o"/>
            </a:pPr>
            <a:r>
              <a:rPr lang="nl-NL" sz="2400" dirty="0"/>
              <a:t>FOS</a:t>
            </a:r>
          </a:p>
          <a:p>
            <a:pPr>
              <a:buFont typeface="Courier New" panose="02070309020205020404" pitchFamily="49" charset="0"/>
              <a:buChar char="o"/>
            </a:pPr>
            <a:r>
              <a:rPr lang="nl-NL" sz="2400" dirty="0"/>
              <a:t>VOS</a:t>
            </a:r>
          </a:p>
          <a:p>
            <a:pPr>
              <a:buFont typeface="Courier New" panose="02070309020205020404" pitchFamily="49" charset="0"/>
              <a:buChar char="o"/>
            </a:pPr>
            <a:r>
              <a:rPr lang="nl-NL" sz="2400" dirty="0"/>
              <a:t>OEB</a:t>
            </a:r>
          </a:p>
          <a:p>
            <a:pPr marL="0" indent="0">
              <a:buNone/>
            </a:pPr>
            <a:endParaRPr lang="nl-NL" sz="2400" dirty="0"/>
          </a:p>
          <a:p>
            <a:pPr marL="0" indent="0">
              <a:buNone/>
            </a:pPr>
            <a:r>
              <a:rPr lang="nl-NL" sz="2400" b="1" dirty="0"/>
              <a:t>Opdracht:</a:t>
            </a:r>
            <a:br>
              <a:rPr lang="nl-NL" sz="2400" dirty="0"/>
            </a:br>
            <a:r>
              <a:rPr lang="nl-NL" sz="2400" dirty="0"/>
              <a:t>Zoek van ieder begrip de juiste informatie op. </a:t>
            </a:r>
          </a:p>
        </p:txBody>
      </p:sp>
    </p:spTree>
    <p:extLst>
      <p:ext uri="{BB962C8B-B14F-4D97-AF65-F5344CB8AC3E}">
        <p14:creationId xmlns:p14="http://schemas.microsoft.com/office/powerpoint/2010/main" val="2225889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04781" y="1011924"/>
            <a:ext cx="8916659" cy="912669"/>
          </a:xfrm>
        </p:spPr>
        <p:txBody>
          <a:bodyPr>
            <a:normAutofit fontScale="90000"/>
          </a:bodyPr>
          <a:lstStyle/>
          <a:p>
            <a:pPr algn="ctr"/>
            <a:r>
              <a:rPr lang="nl-NL" dirty="0"/>
              <a:t>Voorbeeld:</a:t>
            </a:r>
            <a:br>
              <a:rPr lang="nl-NL" dirty="0"/>
            </a:br>
            <a:r>
              <a:rPr lang="nl-NL" dirty="0"/>
              <a:t>Een koe van 650 KG, geeft 34 liter melk met 4,4% vet en 3,6% eiwit</a:t>
            </a:r>
          </a:p>
        </p:txBody>
      </p:sp>
      <p:sp>
        <p:nvSpPr>
          <p:cNvPr id="3" name="Tijdelijke aanduiding voor inhoud 2"/>
          <p:cNvSpPr>
            <a:spLocks noGrp="1"/>
          </p:cNvSpPr>
          <p:nvPr>
            <p:ph idx="1"/>
          </p:nvPr>
        </p:nvSpPr>
        <p:spPr>
          <a:xfrm>
            <a:off x="677334" y="2809518"/>
            <a:ext cx="8596668" cy="3880773"/>
          </a:xfrm>
        </p:spPr>
        <p:txBody>
          <a:bodyPr/>
          <a:lstStyle/>
          <a:p>
            <a:r>
              <a:rPr lang="nl-NL" dirty="0"/>
              <a:t>Bereken VEM behoefte</a:t>
            </a:r>
          </a:p>
          <a:p>
            <a:r>
              <a:rPr lang="nl-NL" dirty="0"/>
              <a:t>Bereken DVE behoefte (onderhoud en productie)</a:t>
            </a:r>
          </a:p>
        </p:txBody>
      </p:sp>
    </p:spTree>
    <p:extLst>
      <p:ext uri="{BB962C8B-B14F-4D97-AF65-F5344CB8AC3E}">
        <p14:creationId xmlns:p14="http://schemas.microsoft.com/office/powerpoint/2010/main" val="1708600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Uitkomst VEM</a:t>
            </a:r>
          </a:p>
        </p:txBody>
      </p:sp>
      <p:sp>
        <p:nvSpPr>
          <p:cNvPr id="3" name="Tijdelijke aanduiding voor inhoud 2"/>
          <p:cNvSpPr>
            <a:spLocks noGrp="1"/>
          </p:cNvSpPr>
          <p:nvPr>
            <p:ph idx="1"/>
          </p:nvPr>
        </p:nvSpPr>
        <p:spPr>
          <a:xfrm>
            <a:off x="2558385" y="1661379"/>
            <a:ext cx="8596668" cy="3880773"/>
          </a:xfrm>
        </p:spPr>
        <p:txBody>
          <a:bodyPr>
            <a:normAutofit fontScale="92500" lnSpcReduction="10000"/>
          </a:bodyPr>
          <a:lstStyle/>
          <a:p>
            <a:pPr marL="457200" indent="-457200">
              <a:buFont typeface="+mj-lt"/>
              <a:buAutoNum type="arabicPeriod"/>
            </a:pPr>
            <a:r>
              <a:rPr lang="nl-NL" dirty="0"/>
              <a:t>FPCM = (0,337+0,116 x %F + 0,06 x %P) x M</a:t>
            </a:r>
          </a:p>
          <a:p>
            <a:pPr marL="457200" indent="-457200">
              <a:buFont typeface="+mj-lt"/>
              <a:buAutoNum type="arabicPeriod"/>
            </a:pPr>
            <a:r>
              <a:rPr lang="nl-NL" dirty="0"/>
              <a:t>FPCM = (0,337+0,116 x </a:t>
            </a:r>
            <a:r>
              <a:rPr lang="nl-NL" b="1" dirty="0">
                <a:solidFill>
                  <a:schemeClr val="accent5">
                    <a:lumMod val="60000"/>
                    <a:lumOff val="40000"/>
                  </a:schemeClr>
                </a:solidFill>
              </a:rPr>
              <a:t>4,4</a:t>
            </a:r>
            <a:r>
              <a:rPr lang="nl-NL" dirty="0"/>
              <a:t> + 0,06 x </a:t>
            </a:r>
            <a:r>
              <a:rPr lang="nl-NL" b="1" dirty="0">
                <a:solidFill>
                  <a:schemeClr val="accent5">
                    <a:lumMod val="60000"/>
                    <a:lumOff val="40000"/>
                  </a:schemeClr>
                </a:solidFill>
              </a:rPr>
              <a:t>3,6</a:t>
            </a:r>
            <a:r>
              <a:rPr lang="nl-NL" dirty="0"/>
              <a:t>) x </a:t>
            </a:r>
            <a:r>
              <a:rPr lang="nl-NL" b="1" dirty="0">
                <a:solidFill>
                  <a:schemeClr val="accent5">
                    <a:lumMod val="60000"/>
                    <a:lumOff val="40000"/>
                  </a:schemeClr>
                </a:solidFill>
              </a:rPr>
              <a:t>34</a:t>
            </a:r>
          </a:p>
          <a:p>
            <a:pPr marL="457200" indent="-457200">
              <a:buFont typeface="+mj-lt"/>
              <a:buAutoNum type="arabicPeriod"/>
            </a:pPr>
            <a:r>
              <a:rPr lang="nl-NL" dirty="0"/>
              <a:t>FPCM </a:t>
            </a:r>
            <a:r>
              <a:rPr lang="nl-NL" dirty="0">
                <a:solidFill>
                  <a:schemeClr val="tx1"/>
                </a:solidFill>
              </a:rPr>
              <a:t>= </a:t>
            </a:r>
            <a:r>
              <a:rPr lang="nl-NL" b="1" dirty="0">
                <a:solidFill>
                  <a:schemeClr val="accent5">
                    <a:lumMod val="60000"/>
                    <a:lumOff val="40000"/>
                  </a:schemeClr>
                </a:solidFill>
              </a:rPr>
              <a:t>36,2 </a:t>
            </a:r>
            <a:br>
              <a:rPr lang="nl-NL" dirty="0">
                <a:solidFill>
                  <a:schemeClr val="tx1"/>
                </a:solidFill>
              </a:rPr>
            </a:br>
            <a:endParaRPr lang="nl-NL" dirty="0"/>
          </a:p>
          <a:p>
            <a:pPr>
              <a:buFont typeface="+mj-lt"/>
              <a:buAutoNum type="arabicPeriod"/>
            </a:pPr>
            <a:r>
              <a:rPr lang="nl-NL" dirty="0" err="1"/>
              <a:t>VEMonderhoud+productie</a:t>
            </a:r>
            <a:r>
              <a:rPr lang="nl-NL" dirty="0"/>
              <a:t>= 5323 + 440 x FPCM + 0,73 x FPCM²</a:t>
            </a:r>
          </a:p>
          <a:p>
            <a:pPr>
              <a:buFont typeface="+mj-lt"/>
              <a:buAutoNum type="arabicPeriod"/>
            </a:pPr>
            <a:r>
              <a:rPr lang="nl-NL" dirty="0" err="1"/>
              <a:t>VEMonderhoud+productie</a:t>
            </a:r>
            <a:r>
              <a:rPr lang="nl-NL" dirty="0"/>
              <a:t>= 5323 + 440 x </a:t>
            </a:r>
            <a:r>
              <a:rPr lang="nl-NL" b="1" dirty="0">
                <a:solidFill>
                  <a:schemeClr val="accent5">
                    <a:lumMod val="60000"/>
                    <a:lumOff val="40000"/>
                  </a:schemeClr>
                </a:solidFill>
              </a:rPr>
              <a:t>36,2</a:t>
            </a:r>
            <a:r>
              <a:rPr lang="nl-NL" dirty="0"/>
              <a:t> + 0,73 x </a:t>
            </a:r>
            <a:r>
              <a:rPr lang="nl-NL" b="1" dirty="0">
                <a:solidFill>
                  <a:schemeClr val="accent5">
                    <a:lumMod val="60000"/>
                    <a:lumOff val="40000"/>
                  </a:schemeClr>
                </a:solidFill>
              </a:rPr>
              <a:t>36,2</a:t>
            </a:r>
            <a:r>
              <a:rPr lang="nl-NL" dirty="0"/>
              <a:t>²</a:t>
            </a:r>
          </a:p>
          <a:p>
            <a:pPr>
              <a:buFont typeface="+mj-lt"/>
              <a:buAutoNum type="arabicPeriod"/>
            </a:pPr>
            <a:r>
              <a:rPr lang="nl-NL" dirty="0" err="1"/>
              <a:t>VEMonderhoud+productie</a:t>
            </a:r>
            <a:r>
              <a:rPr lang="nl-NL" dirty="0"/>
              <a:t>= </a:t>
            </a:r>
            <a:r>
              <a:rPr lang="nl-NL" b="1" dirty="0">
                <a:solidFill>
                  <a:schemeClr val="accent5">
                    <a:lumMod val="60000"/>
                    <a:lumOff val="40000"/>
                  </a:schemeClr>
                </a:solidFill>
              </a:rPr>
              <a:t>22.208 </a:t>
            </a:r>
            <a:r>
              <a:rPr lang="nl-NL" b="1" dirty="0" err="1">
                <a:solidFill>
                  <a:schemeClr val="accent5">
                    <a:lumMod val="60000"/>
                    <a:lumOff val="40000"/>
                  </a:schemeClr>
                </a:solidFill>
              </a:rPr>
              <a:t>vem</a:t>
            </a:r>
            <a:endParaRPr lang="nl-NL" b="1" dirty="0">
              <a:solidFill>
                <a:schemeClr val="accent5">
                  <a:lumMod val="60000"/>
                  <a:lumOff val="40000"/>
                </a:schemeClr>
              </a:solidFill>
            </a:endParaRPr>
          </a:p>
        </p:txBody>
      </p:sp>
    </p:spTree>
    <p:extLst>
      <p:ext uri="{BB962C8B-B14F-4D97-AF65-F5344CB8AC3E}">
        <p14:creationId xmlns:p14="http://schemas.microsoft.com/office/powerpoint/2010/main" val="29158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Uitkomst DVE</a:t>
            </a:r>
          </a:p>
        </p:txBody>
      </p:sp>
      <p:sp>
        <p:nvSpPr>
          <p:cNvPr id="3" name="Tijdelijke aanduiding voor inhoud 2"/>
          <p:cNvSpPr>
            <a:spLocks noGrp="1"/>
          </p:cNvSpPr>
          <p:nvPr>
            <p:ph idx="1"/>
          </p:nvPr>
        </p:nvSpPr>
        <p:spPr>
          <a:xfrm>
            <a:off x="2639616" y="1416595"/>
            <a:ext cx="8596668" cy="4557485"/>
          </a:xfrm>
        </p:spPr>
        <p:txBody>
          <a:bodyPr>
            <a:normAutofit/>
          </a:bodyPr>
          <a:lstStyle/>
          <a:p>
            <a:pPr>
              <a:buFont typeface="+mj-lt"/>
              <a:buAutoNum type="arabicPeriod"/>
            </a:pPr>
            <a:r>
              <a:rPr lang="nl-NL" sz="2000" dirty="0" err="1"/>
              <a:t>DVEonderhoud</a:t>
            </a:r>
            <a:r>
              <a:rPr lang="nl-NL" sz="2000" dirty="0"/>
              <a:t>(g/dag)= 54 + (0,1 x LG)</a:t>
            </a:r>
          </a:p>
          <a:p>
            <a:pPr>
              <a:buFont typeface="+mj-lt"/>
              <a:buAutoNum type="arabicPeriod"/>
            </a:pPr>
            <a:r>
              <a:rPr lang="nl-NL" sz="2000" dirty="0" err="1"/>
              <a:t>DVEonderhoud</a:t>
            </a:r>
            <a:r>
              <a:rPr lang="nl-NL" sz="2000" dirty="0"/>
              <a:t>(g/dag)= 54 + (0,1 x </a:t>
            </a:r>
            <a:r>
              <a:rPr lang="nl-NL" sz="2000" b="1" dirty="0">
                <a:solidFill>
                  <a:schemeClr val="accent5">
                    <a:lumMod val="60000"/>
                    <a:lumOff val="40000"/>
                  </a:schemeClr>
                </a:solidFill>
              </a:rPr>
              <a:t>650</a:t>
            </a:r>
            <a:r>
              <a:rPr lang="nl-NL" sz="2000" dirty="0"/>
              <a:t>)</a:t>
            </a:r>
          </a:p>
          <a:p>
            <a:pPr>
              <a:buFont typeface="+mj-lt"/>
              <a:buAutoNum type="arabicPeriod"/>
            </a:pPr>
            <a:r>
              <a:rPr lang="nl-NL" sz="2000" dirty="0" err="1"/>
              <a:t>DVEonderhoud</a:t>
            </a:r>
            <a:r>
              <a:rPr lang="nl-NL" sz="2000" dirty="0"/>
              <a:t>(g/dag)= </a:t>
            </a:r>
            <a:r>
              <a:rPr lang="nl-NL" sz="2000" b="1" dirty="0">
                <a:solidFill>
                  <a:schemeClr val="accent5">
                    <a:lumMod val="60000"/>
                    <a:lumOff val="40000"/>
                  </a:schemeClr>
                </a:solidFill>
              </a:rPr>
              <a:t>119</a:t>
            </a:r>
          </a:p>
          <a:p>
            <a:pPr marL="0" indent="0">
              <a:buNone/>
            </a:pPr>
            <a:endParaRPr lang="nl-NL" sz="2000" b="1" dirty="0">
              <a:solidFill>
                <a:schemeClr val="accent5">
                  <a:lumMod val="60000"/>
                  <a:lumOff val="40000"/>
                </a:schemeClr>
              </a:solidFill>
            </a:endParaRPr>
          </a:p>
          <a:p>
            <a:pPr>
              <a:buFont typeface="+mj-lt"/>
              <a:buAutoNum type="arabicPeriod"/>
            </a:pPr>
            <a:r>
              <a:rPr lang="nl-NL" sz="2000" dirty="0" err="1"/>
              <a:t>DVEproductie</a:t>
            </a:r>
            <a:r>
              <a:rPr lang="nl-NL" sz="2000" dirty="0"/>
              <a:t>(g) = 1,396 x E + 0,000195 x E²</a:t>
            </a:r>
          </a:p>
          <a:p>
            <a:pPr>
              <a:buFont typeface="+mj-lt"/>
              <a:buAutoNum type="arabicPeriod"/>
            </a:pPr>
            <a:r>
              <a:rPr lang="nl-NL" sz="2000" dirty="0" err="1"/>
              <a:t>DVEproductie</a:t>
            </a:r>
            <a:r>
              <a:rPr lang="nl-NL" sz="2000" dirty="0"/>
              <a:t>(g) = 1,396 x (</a:t>
            </a:r>
            <a:r>
              <a:rPr lang="nl-NL" sz="2000" b="1" dirty="0">
                <a:solidFill>
                  <a:schemeClr val="accent5">
                    <a:lumMod val="60000"/>
                    <a:lumOff val="40000"/>
                  </a:schemeClr>
                </a:solidFill>
              </a:rPr>
              <a:t>34 x 36)</a:t>
            </a:r>
            <a:r>
              <a:rPr lang="nl-NL" sz="2000" dirty="0"/>
              <a:t> + 0,000195 x (</a:t>
            </a:r>
            <a:r>
              <a:rPr lang="nl-NL" sz="2000" b="1" dirty="0">
                <a:solidFill>
                  <a:schemeClr val="accent5">
                    <a:lumMod val="60000"/>
                    <a:lumOff val="40000"/>
                  </a:schemeClr>
                </a:solidFill>
              </a:rPr>
              <a:t>34 x 36)</a:t>
            </a:r>
            <a:r>
              <a:rPr lang="nl-NL" sz="2000" dirty="0"/>
              <a:t>²</a:t>
            </a:r>
          </a:p>
          <a:p>
            <a:pPr>
              <a:buFont typeface="+mj-lt"/>
              <a:buAutoNum type="arabicPeriod"/>
            </a:pPr>
            <a:r>
              <a:rPr lang="nl-NL" sz="2000" dirty="0" err="1"/>
              <a:t>DVEproductie</a:t>
            </a:r>
            <a:r>
              <a:rPr lang="nl-NL" sz="2000" dirty="0"/>
              <a:t>(g) = </a:t>
            </a:r>
            <a:r>
              <a:rPr lang="nl-NL" sz="2000" b="1" dirty="0">
                <a:solidFill>
                  <a:schemeClr val="accent5">
                    <a:lumMod val="60000"/>
                    <a:lumOff val="40000"/>
                  </a:schemeClr>
                </a:solidFill>
              </a:rPr>
              <a:t>2001 </a:t>
            </a:r>
            <a:r>
              <a:rPr lang="nl-NL" sz="2000" dirty="0"/>
              <a:t>(per dag)</a:t>
            </a:r>
          </a:p>
          <a:p>
            <a:pPr marL="0" indent="0">
              <a:buNone/>
            </a:pPr>
            <a:br>
              <a:rPr lang="nl-NL" sz="2000" dirty="0"/>
            </a:br>
            <a:r>
              <a:rPr lang="nl-NL" sz="2000" dirty="0" err="1"/>
              <a:t>DVEonderhoud</a:t>
            </a:r>
            <a:r>
              <a:rPr lang="nl-NL" sz="2000" dirty="0"/>
              <a:t> + </a:t>
            </a:r>
            <a:r>
              <a:rPr lang="nl-NL" sz="2000" dirty="0" err="1"/>
              <a:t>DVEproductie</a:t>
            </a:r>
            <a:r>
              <a:rPr lang="nl-NL" sz="2000" dirty="0"/>
              <a:t> = </a:t>
            </a:r>
            <a:r>
              <a:rPr lang="nl-NL" sz="2000" dirty="0" err="1"/>
              <a:t>DVEbehoefte</a:t>
            </a:r>
            <a:r>
              <a:rPr lang="nl-NL" sz="2000" dirty="0"/>
              <a:t> melkgevende koe</a:t>
            </a:r>
          </a:p>
          <a:p>
            <a:pPr marL="0" indent="0">
              <a:buNone/>
            </a:pPr>
            <a:br>
              <a:rPr lang="nl-NL" sz="2000" dirty="0"/>
            </a:br>
            <a:br>
              <a:rPr lang="nl-NL" sz="2000" dirty="0"/>
            </a:br>
            <a:r>
              <a:rPr lang="nl-NL" sz="2000" b="1" dirty="0">
                <a:solidFill>
                  <a:schemeClr val="accent5">
                    <a:lumMod val="60000"/>
                    <a:lumOff val="40000"/>
                  </a:schemeClr>
                </a:solidFill>
              </a:rPr>
              <a:t>119 </a:t>
            </a:r>
            <a:r>
              <a:rPr lang="nl-NL" sz="2000" dirty="0"/>
              <a:t>+ </a:t>
            </a:r>
            <a:r>
              <a:rPr lang="nl-NL" sz="2000" b="1" dirty="0">
                <a:solidFill>
                  <a:schemeClr val="tx2">
                    <a:lumMod val="40000"/>
                    <a:lumOff val="60000"/>
                  </a:schemeClr>
                </a:solidFill>
              </a:rPr>
              <a:t>2001</a:t>
            </a:r>
            <a:r>
              <a:rPr lang="nl-NL" sz="2000" dirty="0">
                <a:solidFill>
                  <a:schemeClr val="tx2">
                    <a:lumMod val="40000"/>
                    <a:lumOff val="60000"/>
                  </a:schemeClr>
                </a:solidFill>
              </a:rPr>
              <a:t> </a:t>
            </a:r>
            <a:r>
              <a:rPr lang="nl-NL" sz="2000" dirty="0"/>
              <a:t>DVE/per liter  = </a:t>
            </a:r>
            <a:r>
              <a:rPr lang="nl-NL" sz="2000" b="1" dirty="0">
                <a:solidFill>
                  <a:schemeClr val="accent1">
                    <a:lumMod val="40000"/>
                    <a:lumOff val="60000"/>
                  </a:schemeClr>
                </a:solidFill>
              </a:rPr>
              <a:t>2120 </a:t>
            </a:r>
            <a:r>
              <a:rPr lang="nl-NL" sz="2000" b="1" dirty="0" err="1">
                <a:solidFill>
                  <a:schemeClr val="accent1">
                    <a:lumMod val="40000"/>
                    <a:lumOff val="60000"/>
                  </a:schemeClr>
                </a:solidFill>
              </a:rPr>
              <a:t>dve</a:t>
            </a:r>
            <a:endParaRPr lang="nl-NL" sz="2000" b="1" dirty="0">
              <a:solidFill>
                <a:schemeClr val="accent1">
                  <a:lumMod val="40000"/>
                  <a:lumOff val="60000"/>
                </a:schemeClr>
              </a:solidFill>
            </a:endParaRPr>
          </a:p>
          <a:p>
            <a:pPr>
              <a:buFont typeface="+mj-lt"/>
              <a:buAutoNum type="arabicPeriod"/>
            </a:pPr>
            <a:endParaRPr lang="nl-NL" sz="2000" dirty="0"/>
          </a:p>
          <a:p>
            <a:pPr>
              <a:buFont typeface="+mj-lt"/>
              <a:buAutoNum type="arabicPeriod"/>
            </a:pPr>
            <a:endParaRPr lang="nl-NL" sz="2000" dirty="0"/>
          </a:p>
          <a:p>
            <a:pPr>
              <a:buFont typeface="+mj-lt"/>
              <a:buAutoNum type="arabicPeriod"/>
            </a:pPr>
            <a:endParaRPr lang="nl-NL" sz="2000" dirty="0"/>
          </a:p>
        </p:txBody>
      </p:sp>
    </p:spTree>
    <p:extLst>
      <p:ext uri="{BB962C8B-B14F-4D97-AF65-F5344CB8AC3E}">
        <p14:creationId xmlns:p14="http://schemas.microsoft.com/office/powerpoint/2010/main" val="250863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VEM en DVE behoefte berekenen</a:t>
            </a:r>
          </a:p>
        </p:txBody>
      </p:sp>
      <p:sp>
        <p:nvSpPr>
          <p:cNvPr id="4" name="Tekstvak 3"/>
          <p:cNvSpPr txBox="1"/>
          <p:nvPr/>
        </p:nvSpPr>
        <p:spPr>
          <a:xfrm>
            <a:off x="2639616" y="1957741"/>
            <a:ext cx="8988381" cy="2246769"/>
          </a:xfrm>
          <a:prstGeom prst="rect">
            <a:avLst/>
          </a:prstGeom>
          <a:noFill/>
        </p:spPr>
        <p:txBody>
          <a:bodyPr wrap="square" rtlCol="0">
            <a:spAutoFit/>
          </a:bodyPr>
          <a:lstStyle/>
          <a:p>
            <a:r>
              <a:rPr lang="nl-NL" sz="2800" b="1" dirty="0"/>
              <a:t>Opdracht 1: </a:t>
            </a:r>
            <a:r>
              <a:rPr lang="nl-NL" sz="2800" dirty="0"/>
              <a:t>(Zoek op in tabellenboekje) </a:t>
            </a:r>
            <a:br>
              <a:rPr lang="nl-NL" sz="2800" dirty="0"/>
            </a:br>
            <a:r>
              <a:rPr lang="nl-NL" sz="2800" dirty="0"/>
              <a:t>Wat de VEM en DVE behoefte is van onderstaande koeien</a:t>
            </a:r>
          </a:p>
          <a:p>
            <a:pPr marL="457200" indent="-457200">
              <a:buFontTx/>
              <a:buChar char="-"/>
            </a:pPr>
            <a:r>
              <a:rPr lang="nl-NL" sz="2800" dirty="0"/>
              <a:t>22 liter met 3,75% vet en 3,18% eiwit</a:t>
            </a:r>
          </a:p>
          <a:p>
            <a:pPr marL="457200" indent="-457200">
              <a:buFontTx/>
              <a:buChar char="-"/>
            </a:pPr>
            <a:r>
              <a:rPr lang="nl-NL" sz="2800" dirty="0"/>
              <a:t>44 liter met 4,25% vet en 3,45% eiwit</a:t>
            </a:r>
          </a:p>
          <a:p>
            <a:pPr marL="457200" indent="-457200">
              <a:buFontTx/>
              <a:buChar char="-"/>
            </a:pPr>
            <a:r>
              <a:rPr lang="nl-NL" sz="2800" dirty="0"/>
              <a:t>12 liter met 4,75% vet en 3,75% eiwit</a:t>
            </a:r>
          </a:p>
        </p:txBody>
      </p:sp>
    </p:spTree>
    <p:extLst>
      <p:ext uri="{BB962C8B-B14F-4D97-AF65-F5344CB8AC3E}">
        <p14:creationId xmlns:p14="http://schemas.microsoft.com/office/powerpoint/2010/main" val="233163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3"/>
          <a:stretch>
            <a:fillRect/>
          </a:stretch>
        </p:blipFill>
        <p:spPr>
          <a:xfrm>
            <a:off x="8010659" y="4194638"/>
            <a:ext cx="4181341" cy="2663362"/>
          </a:xfrm>
          <a:prstGeom prst="rect">
            <a:avLst/>
          </a:prstGeom>
        </p:spPr>
      </p:pic>
      <p:sp>
        <p:nvSpPr>
          <p:cNvPr id="2" name="Titel 1"/>
          <p:cNvSpPr>
            <a:spLocks noGrp="1"/>
          </p:cNvSpPr>
          <p:nvPr>
            <p:ph type="title"/>
          </p:nvPr>
        </p:nvSpPr>
        <p:spPr/>
        <p:txBody>
          <a:bodyPr/>
          <a:lstStyle/>
          <a:p>
            <a:r>
              <a:rPr lang="nl-NL" dirty="0"/>
              <a:t>VEM</a:t>
            </a:r>
          </a:p>
        </p:txBody>
      </p:sp>
      <p:sp>
        <p:nvSpPr>
          <p:cNvPr id="3" name="Tijdelijke aanduiding voor inhoud 2"/>
          <p:cNvSpPr>
            <a:spLocks noGrp="1"/>
          </p:cNvSpPr>
          <p:nvPr>
            <p:ph idx="1"/>
          </p:nvPr>
        </p:nvSpPr>
        <p:spPr>
          <a:xfrm>
            <a:off x="1151526" y="1312663"/>
            <a:ext cx="8846773" cy="4929411"/>
          </a:xfrm>
        </p:spPr>
        <p:txBody>
          <a:bodyPr>
            <a:normAutofit/>
          </a:bodyPr>
          <a:lstStyle/>
          <a:p>
            <a:pPr marL="0" indent="0">
              <a:buNone/>
            </a:pPr>
            <a:r>
              <a:rPr lang="nl-NL" dirty="0"/>
              <a:t>Voeder eenheid melk</a:t>
            </a:r>
          </a:p>
          <a:p>
            <a:pPr marL="0" indent="0">
              <a:buNone/>
            </a:pPr>
            <a:r>
              <a:rPr lang="nl-NL" sz="2400" dirty="0"/>
              <a:t>= Het geeft de netto energie inhoud van een product weer voor melkgevende koeien.</a:t>
            </a:r>
          </a:p>
          <a:p>
            <a:pPr marL="0" indent="0">
              <a:buNone/>
            </a:pPr>
            <a:endParaRPr lang="nl-NL" sz="2200" i="1" dirty="0"/>
          </a:p>
          <a:p>
            <a:r>
              <a:rPr lang="nl-NL" sz="2200" i="1" dirty="0"/>
              <a:t>VEM is gekoppeld aan de energie inhoud van 1 kg gerst. De energie inhoud van een kg gerst is vastgesteld op 1.000 VEM. </a:t>
            </a: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390933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DVE</a:t>
            </a:r>
          </a:p>
        </p:txBody>
      </p:sp>
      <p:sp>
        <p:nvSpPr>
          <p:cNvPr id="3" name="Tijdelijke aanduiding voor inhoud 2"/>
          <p:cNvSpPr>
            <a:spLocks noGrp="1"/>
          </p:cNvSpPr>
          <p:nvPr>
            <p:ph idx="1"/>
          </p:nvPr>
        </p:nvSpPr>
        <p:spPr/>
        <p:txBody>
          <a:bodyPr>
            <a:normAutofit fontScale="92500" lnSpcReduction="10000"/>
          </a:bodyPr>
          <a:lstStyle/>
          <a:p>
            <a:r>
              <a:rPr lang="nl-NL" dirty="0"/>
              <a:t>DVE is een kengetal voor de voederwaardering voor eiwit </a:t>
            </a:r>
          </a:p>
          <a:p>
            <a:r>
              <a:rPr lang="nl-NL" dirty="0"/>
              <a:t>Eiwit wordt op verschillende plaatsen afgebroken</a:t>
            </a:r>
          </a:p>
          <a:p>
            <a:pPr marL="0" indent="0">
              <a:buNone/>
            </a:pPr>
            <a:endParaRPr lang="nl-NL" dirty="0"/>
          </a:p>
          <a:p>
            <a:pPr marL="0" indent="0">
              <a:buNone/>
            </a:pPr>
            <a:r>
              <a:rPr lang="nl-NL" dirty="0"/>
              <a:t>Bestendig eiwit </a:t>
            </a:r>
            <a:br>
              <a:rPr lang="nl-NL" dirty="0"/>
            </a:br>
            <a:r>
              <a:rPr lang="nl-NL" dirty="0">
                <a:sym typeface="Wingdings" panose="05000000000000000000" pitchFamily="2" charset="2"/>
              </a:rPr>
              <a:t> bestand tegen bacteriën vanuit de pens, wordt afgebroken in de darmen. </a:t>
            </a:r>
          </a:p>
          <a:p>
            <a:pPr marL="0" indent="0">
              <a:buNone/>
            </a:pPr>
            <a:br>
              <a:rPr lang="nl-NL" dirty="0">
                <a:sym typeface="Wingdings" panose="05000000000000000000" pitchFamily="2" charset="2"/>
              </a:rPr>
            </a:br>
            <a:r>
              <a:rPr lang="nl-NL" dirty="0">
                <a:sym typeface="Wingdings" panose="05000000000000000000" pitchFamily="2" charset="2"/>
              </a:rPr>
              <a:t>Onbestendig eiwit</a:t>
            </a:r>
            <a:br>
              <a:rPr lang="nl-NL" dirty="0">
                <a:sym typeface="Wingdings" panose="05000000000000000000" pitchFamily="2" charset="2"/>
              </a:rPr>
            </a:br>
            <a:r>
              <a:rPr lang="nl-NL" dirty="0">
                <a:sym typeface="Wingdings" panose="05000000000000000000" pitchFamily="2" charset="2"/>
              </a:rPr>
              <a:t> wordt afgebroken in de pens tot bacterieel eiwit. </a:t>
            </a:r>
          </a:p>
          <a:p>
            <a:pPr marL="0" indent="0">
              <a:buNone/>
            </a:pPr>
            <a:endParaRPr lang="nl-NL" dirty="0">
              <a:sym typeface="Wingdings" panose="05000000000000000000" pitchFamily="2" charset="2"/>
            </a:endParaRPr>
          </a:p>
          <a:p>
            <a:pPr marL="0" indent="0">
              <a:buNone/>
            </a:pPr>
            <a:r>
              <a:rPr lang="nl-NL" dirty="0">
                <a:hlinkClick r:id="rId3"/>
              </a:rPr>
              <a:t>Eiwit vertering</a:t>
            </a:r>
            <a:endParaRPr lang="nl-NL" dirty="0"/>
          </a:p>
        </p:txBody>
      </p:sp>
    </p:spTree>
    <p:extLst>
      <p:ext uri="{BB962C8B-B14F-4D97-AF65-F5344CB8AC3E}">
        <p14:creationId xmlns:p14="http://schemas.microsoft.com/office/powerpoint/2010/main" val="1211869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FOS &amp; VOS</a:t>
            </a:r>
          </a:p>
        </p:txBody>
      </p:sp>
      <p:sp>
        <p:nvSpPr>
          <p:cNvPr id="3" name="Tijdelijke aanduiding voor inhoud 2"/>
          <p:cNvSpPr>
            <a:spLocks noGrp="1"/>
          </p:cNvSpPr>
          <p:nvPr>
            <p:ph idx="1"/>
          </p:nvPr>
        </p:nvSpPr>
        <p:spPr/>
        <p:txBody>
          <a:bodyPr/>
          <a:lstStyle/>
          <a:p>
            <a:pPr marL="0" indent="0">
              <a:buNone/>
            </a:pPr>
            <a:r>
              <a:rPr lang="nl-NL" dirty="0"/>
              <a:t>FOS -  Fermenteerbare organische stof</a:t>
            </a:r>
          </a:p>
          <a:p>
            <a:pPr marL="0" indent="0">
              <a:buNone/>
            </a:pPr>
            <a:r>
              <a:rPr lang="nl-NL" dirty="0"/>
              <a:t>= afgebroken OS in de pens</a:t>
            </a:r>
          </a:p>
          <a:p>
            <a:pPr marL="0" indent="0">
              <a:buNone/>
            </a:pPr>
            <a:r>
              <a:rPr lang="nl-NL" dirty="0"/>
              <a:t>- bestaat het grootste deel uit suiker en zetmeel.</a:t>
            </a:r>
            <a:br>
              <a:rPr lang="nl-NL" dirty="0"/>
            </a:br>
            <a:endParaRPr lang="nl-NL" dirty="0"/>
          </a:p>
          <a:p>
            <a:pPr marL="0" indent="0">
              <a:buNone/>
            </a:pPr>
            <a:r>
              <a:rPr lang="nl-NL" dirty="0"/>
              <a:t>VOS -  Verteerbare organische stof</a:t>
            </a:r>
          </a:p>
          <a:p>
            <a:pPr marL="0" indent="0">
              <a:buNone/>
            </a:pPr>
            <a:r>
              <a:rPr lang="nl-NL" dirty="0"/>
              <a:t>= afgebroken OS in de pens + afgebroken OS in de darmen = VOS</a:t>
            </a:r>
            <a:br>
              <a:rPr lang="nl-NL" dirty="0"/>
            </a:br>
            <a:endParaRPr lang="nl-NL" dirty="0"/>
          </a:p>
          <a:p>
            <a:pPr marL="0" indent="0">
              <a:buNone/>
            </a:pPr>
            <a:r>
              <a:rPr lang="nl-NL" sz="2400" dirty="0"/>
              <a:t>Producten met lage FOS en hoge VOS zijn stoffen die nauwelijks in de pens kunnen worden afgebroken. </a:t>
            </a:r>
          </a:p>
        </p:txBody>
      </p:sp>
    </p:spTree>
    <p:extLst>
      <p:ext uri="{BB962C8B-B14F-4D97-AF65-F5344CB8AC3E}">
        <p14:creationId xmlns:p14="http://schemas.microsoft.com/office/powerpoint/2010/main" val="75204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OEB</a:t>
            </a:r>
          </a:p>
        </p:txBody>
      </p:sp>
      <p:sp>
        <p:nvSpPr>
          <p:cNvPr id="3" name="Tijdelijke aanduiding voor inhoud 2"/>
          <p:cNvSpPr>
            <a:spLocks noGrp="1"/>
          </p:cNvSpPr>
          <p:nvPr>
            <p:ph idx="1"/>
          </p:nvPr>
        </p:nvSpPr>
        <p:spPr>
          <a:xfrm>
            <a:off x="2060622" y="995541"/>
            <a:ext cx="9774804" cy="5394314"/>
          </a:xfrm>
        </p:spPr>
        <p:txBody>
          <a:bodyPr>
            <a:normAutofit fontScale="92500" lnSpcReduction="20000"/>
          </a:bodyPr>
          <a:lstStyle/>
          <a:p>
            <a:pPr marL="0" indent="0">
              <a:buNone/>
            </a:pPr>
            <a:r>
              <a:rPr lang="nl-NL" sz="2400" dirty="0"/>
              <a:t>OEB = Onbestendig eiwit balans</a:t>
            </a:r>
          </a:p>
          <a:p>
            <a:pPr marL="0" indent="0">
              <a:buNone/>
            </a:pPr>
            <a:endParaRPr lang="nl-NL" sz="2400" dirty="0"/>
          </a:p>
          <a:p>
            <a:pPr marL="0" indent="0">
              <a:buNone/>
            </a:pPr>
            <a:r>
              <a:rPr lang="nl-NL" sz="2400" dirty="0"/>
              <a:t>Wat was Onbestendig eiwit ook al weer?</a:t>
            </a:r>
          </a:p>
          <a:p>
            <a:pPr marL="0" indent="0">
              <a:buNone/>
            </a:pPr>
            <a:endParaRPr lang="nl-NL" sz="2400" dirty="0"/>
          </a:p>
          <a:p>
            <a:pPr>
              <a:buFont typeface="Wingdings" panose="05000000000000000000" pitchFamily="2" charset="2"/>
              <a:buChar char="à"/>
            </a:pPr>
            <a:r>
              <a:rPr lang="nl-NL" sz="2400" dirty="0">
                <a:sym typeface="Wingdings" panose="05000000000000000000" pitchFamily="2" charset="2"/>
              </a:rPr>
              <a:t>Kan deels verloren gaan in de vorm van </a:t>
            </a:r>
            <a:r>
              <a:rPr lang="nl-NL" sz="2400" b="1" dirty="0">
                <a:sym typeface="Wingdings" panose="05000000000000000000" pitchFamily="2" charset="2"/>
              </a:rPr>
              <a:t>Ureum, </a:t>
            </a:r>
            <a:r>
              <a:rPr lang="nl-NL" sz="2400" dirty="0">
                <a:sym typeface="Wingdings" panose="05000000000000000000" pitchFamily="2" charset="2"/>
              </a:rPr>
              <a:t>via de urine als er te weinig energie beschikbaar is in de pens</a:t>
            </a:r>
          </a:p>
          <a:p>
            <a:pPr>
              <a:buFont typeface="Wingdings" panose="05000000000000000000" pitchFamily="2" charset="2"/>
              <a:buChar char="à"/>
            </a:pPr>
            <a:r>
              <a:rPr lang="nl-NL" sz="2400" dirty="0">
                <a:sym typeface="Wingdings" panose="05000000000000000000" pitchFamily="2" charset="2"/>
              </a:rPr>
              <a:t> Er moet dus een goede balans zijn tussen FOS en onbestendig eiwit voor goede eiwit benutting.</a:t>
            </a:r>
          </a:p>
          <a:p>
            <a:pPr>
              <a:buFont typeface="Wingdings" panose="05000000000000000000" pitchFamily="2" charset="2"/>
              <a:buChar char="à"/>
            </a:pPr>
            <a:r>
              <a:rPr lang="nl-NL" sz="2400" dirty="0">
                <a:sym typeface="Wingdings" panose="05000000000000000000" pitchFamily="2" charset="2"/>
              </a:rPr>
              <a:t> Positieve OEB = overschot aan onbestendig eiwit in de pens in verhouding tot de beschikbare FOS</a:t>
            </a:r>
          </a:p>
          <a:p>
            <a:pPr>
              <a:buFont typeface="Wingdings" panose="05000000000000000000" pitchFamily="2" charset="2"/>
              <a:buChar char="à"/>
            </a:pPr>
            <a:r>
              <a:rPr lang="nl-NL" sz="2400" dirty="0">
                <a:sym typeface="Wingdings" panose="05000000000000000000" pitchFamily="2" charset="2"/>
              </a:rPr>
              <a:t> Negatieve OEB = is een te kort aan onbestendig eiwit in de pens in verhouding tot de beschikbare FOS</a:t>
            </a:r>
          </a:p>
          <a:p>
            <a:pPr>
              <a:buFont typeface="Wingdings" panose="05000000000000000000" pitchFamily="2" charset="2"/>
              <a:buChar char="à"/>
            </a:pPr>
            <a:endParaRPr lang="nl-NL" sz="2400" dirty="0">
              <a:sym typeface="Wingdings" panose="05000000000000000000" pitchFamily="2" charset="2"/>
            </a:endParaRPr>
          </a:p>
          <a:p>
            <a:pPr>
              <a:buFont typeface="Wingdings" panose="05000000000000000000" pitchFamily="2" charset="2"/>
              <a:buChar char="à"/>
            </a:pPr>
            <a:r>
              <a:rPr lang="nl-NL" sz="2400" dirty="0">
                <a:sym typeface="Wingdings" panose="05000000000000000000" pitchFamily="2" charset="2"/>
              </a:rPr>
              <a:t>OEB moet 0 zijn         (</a:t>
            </a:r>
            <a:r>
              <a:rPr lang="nl-NL" sz="2400" dirty="0" err="1">
                <a:sym typeface="Wingdings" panose="05000000000000000000" pitchFamily="2" charset="2"/>
              </a:rPr>
              <a:t>ivm</a:t>
            </a:r>
            <a:r>
              <a:rPr lang="nl-NL" sz="2400" dirty="0">
                <a:sym typeface="Wingdings" panose="05000000000000000000" pitchFamily="2" charset="2"/>
              </a:rPr>
              <a:t> verliezen houden we minimaal +150 aan)</a:t>
            </a:r>
          </a:p>
          <a:p>
            <a:pPr marL="0" indent="0">
              <a:buNone/>
            </a:pPr>
            <a:br>
              <a:rPr lang="nl-NL" sz="2400" dirty="0">
                <a:sym typeface="Wingdings" panose="05000000000000000000" pitchFamily="2" charset="2"/>
                <a:hlinkClick r:id="rId3"/>
              </a:rPr>
            </a:br>
            <a:r>
              <a:rPr lang="nl-NL" sz="2400" dirty="0">
                <a:hlinkClick r:id="rId3"/>
              </a:rPr>
              <a:t>Rantsoen en Ureum</a:t>
            </a:r>
            <a:endParaRPr lang="nl-NL" sz="2400" dirty="0"/>
          </a:p>
          <a:p>
            <a:pPr>
              <a:buFont typeface="Wingdings" panose="05000000000000000000" pitchFamily="2" charset="2"/>
              <a:buChar char="à"/>
            </a:pPr>
            <a:endParaRPr lang="nl-NL" sz="2400" dirty="0">
              <a:sym typeface="Wingdings" panose="05000000000000000000" pitchFamily="2" charset="2"/>
            </a:endParaRPr>
          </a:p>
        </p:txBody>
      </p:sp>
    </p:spTree>
    <p:extLst>
      <p:ext uri="{BB962C8B-B14F-4D97-AF65-F5344CB8AC3E}">
        <p14:creationId xmlns:p14="http://schemas.microsoft.com/office/powerpoint/2010/main" val="123902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Ruwvoerbehoefte</a:t>
            </a:r>
          </a:p>
        </p:txBody>
      </p:sp>
      <p:sp>
        <p:nvSpPr>
          <p:cNvPr id="3" name="Tijdelijke aanduiding voor inhoud 2"/>
          <p:cNvSpPr>
            <a:spLocks noGrp="1"/>
          </p:cNvSpPr>
          <p:nvPr>
            <p:ph idx="1"/>
          </p:nvPr>
        </p:nvSpPr>
        <p:spPr>
          <a:xfrm>
            <a:off x="2838658" y="1634635"/>
            <a:ext cx="8846773" cy="4929411"/>
          </a:xfrm>
        </p:spPr>
        <p:txBody>
          <a:bodyPr/>
          <a:lstStyle/>
          <a:p>
            <a:pPr marL="0" indent="0">
              <a:buNone/>
            </a:pPr>
            <a:r>
              <a:rPr lang="nl-NL" dirty="0"/>
              <a:t>Welke informatie heb je nodig om de ruwvoerbehoefte te berekenen van een koe per jaar?</a:t>
            </a:r>
          </a:p>
          <a:p>
            <a:pPr marL="0" indent="0">
              <a:buNone/>
            </a:pPr>
            <a:endParaRPr lang="nl-NL" dirty="0"/>
          </a:p>
          <a:p>
            <a:r>
              <a:rPr lang="nl-NL" dirty="0"/>
              <a:t>305 dagenmelkproductie</a:t>
            </a:r>
          </a:p>
          <a:p>
            <a:r>
              <a:rPr lang="nl-NL" dirty="0"/>
              <a:t>Analysecijfers van het ruwvoer</a:t>
            </a:r>
          </a:p>
          <a:p>
            <a:r>
              <a:rPr lang="nl-NL" dirty="0"/>
              <a:t>Krachtvoergift</a:t>
            </a:r>
          </a:p>
          <a:p>
            <a:r>
              <a:rPr lang="nl-NL" dirty="0" err="1"/>
              <a:t>drogestofopname</a:t>
            </a:r>
            <a:endParaRPr lang="nl-NL" dirty="0"/>
          </a:p>
        </p:txBody>
      </p:sp>
    </p:spTree>
    <p:extLst>
      <p:ext uri="{BB962C8B-B14F-4D97-AF65-F5344CB8AC3E}">
        <p14:creationId xmlns:p14="http://schemas.microsoft.com/office/powerpoint/2010/main" val="204807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305 dagen productie</a:t>
            </a:r>
          </a:p>
        </p:txBody>
      </p:sp>
      <p:sp>
        <p:nvSpPr>
          <p:cNvPr id="3" name="Tijdelijke aanduiding voor inhoud 2"/>
          <p:cNvSpPr>
            <a:spLocks noGrp="1"/>
          </p:cNvSpPr>
          <p:nvPr>
            <p:ph idx="1"/>
          </p:nvPr>
        </p:nvSpPr>
        <p:spPr/>
        <p:txBody>
          <a:bodyPr/>
          <a:lstStyle/>
          <a:p>
            <a:r>
              <a:rPr lang="nl-NL" dirty="0"/>
              <a:t>Hoe hoger de productie, hoe hoger de behoefte</a:t>
            </a:r>
          </a:p>
          <a:p>
            <a:endParaRPr lang="nl-NL" dirty="0"/>
          </a:p>
          <a:p>
            <a:r>
              <a:rPr lang="nl-NL" dirty="0"/>
              <a:t>Maak gebruik van de voorspelde 305 dagenproductie uit de MPR-cijfers</a:t>
            </a:r>
          </a:p>
        </p:txBody>
      </p:sp>
    </p:spTree>
    <p:extLst>
      <p:ext uri="{BB962C8B-B14F-4D97-AF65-F5344CB8AC3E}">
        <p14:creationId xmlns:p14="http://schemas.microsoft.com/office/powerpoint/2010/main" val="426780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Ruwvoeranalyse</a:t>
            </a:r>
          </a:p>
        </p:txBody>
      </p:sp>
      <p:sp>
        <p:nvSpPr>
          <p:cNvPr id="3" name="Tijdelijke aanduiding voor inhoud 2"/>
          <p:cNvSpPr>
            <a:spLocks noGrp="1"/>
          </p:cNvSpPr>
          <p:nvPr>
            <p:ph idx="1"/>
          </p:nvPr>
        </p:nvSpPr>
        <p:spPr/>
        <p:txBody>
          <a:bodyPr/>
          <a:lstStyle/>
          <a:p>
            <a:r>
              <a:rPr lang="nl-NL" dirty="0"/>
              <a:t>Hoe hoger de kwaliteit,  hoe hoger de opname</a:t>
            </a:r>
          </a:p>
          <a:p>
            <a:endParaRPr lang="nl-NL" dirty="0"/>
          </a:p>
          <a:p>
            <a:r>
              <a:rPr lang="nl-NL" dirty="0"/>
              <a:t>Kwaliteit is:  veel VEM en weinig NH3 (slechte conservering)</a:t>
            </a:r>
          </a:p>
        </p:txBody>
      </p:sp>
    </p:spTree>
    <p:extLst>
      <p:ext uri="{BB962C8B-B14F-4D97-AF65-F5344CB8AC3E}">
        <p14:creationId xmlns:p14="http://schemas.microsoft.com/office/powerpoint/2010/main" val="4194548357"/>
      </p:ext>
    </p:extLst>
  </p:cSld>
  <p:clrMapOvr>
    <a:masterClrMapping/>
  </p:clrMapOvr>
</p:sld>
</file>

<file path=ppt/theme/theme1.xml><?xml version="1.0" encoding="utf-8"?>
<a:theme xmlns:a="http://schemas.openxmlformats.org/drawingml/2006/main" name="Presentatie leeg">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lgemene powerpoint Sterk Merk 2014-2015.pptx" id="{00CBBA46-BF44-41D2-ACA5-835B31DC845C}" vid="{90BE0B73-40E1-4A2C-AA6C-067AE43913A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5EA5EE79F43864A90BE0CFA6E3ECA81" ma:contentTypeVersion="2" ma:contentTypeDescription="Een nieuw document maken." ma:contentTypeScope="" ma:versionID="a22f4e4d32a3c544061cb647de0cc250">
  <xsd:schema xmlns:xsd="http://www.w3.org/2001/XMLSchema" xmlns:xs="http://www.w3.org/2001/XMLSchema" xmlns:p="http://schemas.microsoft.com/office/2006/metadata/properties" xmlns:ns3="58d65de2-08cf-4d08-b0ec-b5bd27343083" targetNamespace="http://schemas.microsoft.com/office/2006/metadata/properties" ma:root="true" ma:fieldsID="370eae97776b21e68fbca90711738ec0" ns3:_="">
    <xsd:import namespace="58d65de2-08cf-4d08-b0ec-b5bd27343083"/>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d65de2-08cf-4d08-b0ec-b5bd273430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1C5C04-622E-446C-83CB-2EB5433E4614}">
  <ds:schemaRefs>
    <ds:schemaRef ds:uri="http://schemas.microsoft.com/sharepoint/v3/contenttype/forms"/>
  </ds:schemaRefs>
</ds:datastoreItem>
</file>

<file path=customXml/itemProps2.xml><?xml version="1.0" encoding="utf-8"?>
<ds:datastoreItem xmlns:ds="http://schemas.openxmlformats.org/officeDocument/2006/customXml" ds:itemID="{494BEF6D-929B-4756-8068-1C4D497B91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d65de2-08cf-4d08-b0ec-b5bd273430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D7D0F-76B9-4FB1-BC72-1BC5B07ED2C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Presentatie leeg</Template>
  <TotalTime>1318</TotalTime>
  <Words>1768</Words>
  <Application>Microsoft Office PowerPoint</Application>
  <PresentationFormat>Breedbeeld</PresentationFormat>
  <Paragraphs>204</Paragraphs>
  <Slides>23</Slides>
  <Notes>16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23</vt:i4>
      </vt:variant>
    </vt:vector>
  </HeadingPairs>
  <TitlesOfParts>
    <vt:vector size="28" baseType="lpstr">
      <vt:lpstr>Arial</vt:lpstr>
      <vt:lpstr>Calibri</vt:lpstr>
      <vt:lpstr>Courier New</vt:lpstr>
      <vt:lpstr>Wingdings</vt:lpstr>
      <vt:lpstr>Presentatie leeg</vt:lpstr>
      <vt:lpstr>Voerbehoefte melkvee</vt:lpstr>
      <vt:lpstr>Voerbehoefte rund</vt:lpstr>
      <vt:lpstr>VEM</vt:lpstr>
      <vt:lpstr>DVE</vt:lpstr>
      <vt:lpstr>FOS &amp; VOS</vt:lpstr>
      <vt:lpstr>OEB</vt:lpstr>
      <vt:lpstr>Ruwvoerbehoefte</vt:lpstr>
      <vt:lpstr>305 dagen productie</vt:lpstr>
      <vt:lpstr>Ruwvoeranalyse</vt:lpstr>
      <vt:lpstr>Krachtvoergift</vt:lpstr>
      <vt:lpstr>Uiteindelijk droge stofname </vt:lpstr>
      <vt:lpstr>Ruwvoeropname per dier per dag</vt:lpstr>
      <vt:lpstr>Berekenen voederbehoefte melkvee</vt:lpstr>
      <vt:lpstr>Vet en eiwit corrigerende melk</vt:lpstr>
      <vt:lpstr>Voorbeeld</vt:lpstr>
      <vt:lpstr>Voorbeeld FPCM: Een koe van 650 KG, geeft 35 liter met 4,5% F en 3,4 % P</vt:lpstr>
      <vt:lpstr>Voerberekening melkvee</vt:lpstr>
      <vt:lpstr>Voorbeeld VEM: Een koe van 650 KG, geeft 30 liter met 4,0% F en 3,3% eiwit</vt:lpstr>
      <vt:lpstr>Voorbeeld DVE: Een koe van 650 KG, 30 kg melk, heeft een eiwit gehalte van 3,3%</vt:lpstr>
      <vt:lpstr>Voorbeeld: Een koe van 650 KG, geeft 34 liter melk met 4,4% vet en 3,6% eiwit</vt:lpstr>
      <vt:lpstr>Uitkomst VEM</vt:lpstr>
      <vt:lpstr>Uitkomst DVE</vt:lpstr>
      <vt:lpstr>VEM en DVE behoefte berekenen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Voerbehoefte melkvee</dc:title>
  <dc:creator>Nea Wolfs</dc:creator>
  <cp:lastModifiedBy>Leon Raedts</cp:lastModifiedBy>
  <cp:revision>50</cp:revision>
  <dcterms:created xsi:type="dcterms:W3CDTF">2016-11-02T06:44:45Z</dcterms:created>
  <dcterms:modified xsi:type="dcterms:W3CDTF">2020-03-29T11:18:02Z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0x010100E5EA5EE79F43864A90BE0CFA6E3ECA81</vt:lpwstr>
  </property>
</Properties>
</file>